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68"/>
  </p:notesMasterIdLst>
  <p:handoutMasterIdLst>
    <p:handoutMasterId r:id="rId69"/>
  </p:handoutMasterIdLst>
  <p:sldIdLst>
    <p:sldId id="258" r:id="rId5"/>
    <p:sldId id="265" r:id="rId6"/>
    <p:sldId id="269" r:id="rId7"/>
    <p:sldId id="260" r:id="rId8"/>
    <p:sldId id="394" r:id="rId9"/>
    <p:sldId id="396" r:id="rId10"/>
    <p:sldId id="398" r:id="rId11"/>
    <p:sldId id="399" r:id="rId12"/>
    <p:sldId id="400" r:id="rId13"/>
    <p:sldId id="492" r:id="rId14"/>
    <p:sldId id="401" r:id="rId15"/>
    <p:sldId id="402" r:id="rId16"/>
    <p:sldId id="403" r:id="rId17"/>
    <p:sldId id="273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418" r:id="rId31"/>
    <p:sldId id="343" r:id="rId32"/>
    <p:sldId id="408" r:id="rId33"/>
    <p:sldId id="409" r:id="rId34"/>
    <p:sldId id="410" r:id="rId35"/>
    <p:sldId id="411" r:id="rId36"/>
    <p:sldId id="412" r:id="rId37"/>
    <p:sldId id="413" r:id="rId38"/>
    <p:sldId id="414" r:id="rId39"/>
    <p:sldId id="423" r:id="rId40"/>
    <p:sldId id="419" r:id="rId41"/>
    <p:sldId id="420" r:id="rId42"/>
    <p:sldId id="421" r:id="rId43"/>
    <p:sldId id="422" r:id="rId44"/>
    <p:sldId id="362" r:id="rId45"/>
    <p:sldId id="327" r:id="rId46"/>
    <p:sldId id="328" r:id="rId47"/>
    <p:sldId id="329" r:id="rId48"/>
    <p:sldId id="330" r:id="rId49"/>
    <p:sldId id="363" r:id="rId50"/>
    <p:sldId id="365" r:id="rId51"/>
    <p:sldId id="344" r:id="rId52"/>
    <p:sldId id="331" r:id="rId53"/>
    <p:sldId id="460" r:id="rId54"/>
    <p:sldId id="461" r:id="rId55"/>
    <p:sldId id="462" r:id="rId56"/>
    <p:sldId id="463" r:id="rId57"/>
    <p:sldId id="491" r:id="rId58"/>
    <p:sldId id="387" r:id="rId59"/>
    <p:sldId id="332" r:id="rId60"/>
    <p:sldId id="333" r:id="rId61"/>
    <p:sldId id="334" r:id="rId62"/>
    <p:sldId id="335" r:id="rId63"/>
    <p:sldId id="338" r:id="rId64"/>
    <p:sldId id="340" r:id="rId65"/>
    <p:sldId id="341" r:id="rId66"/>
    <p:sldId id="417" r:id="rId6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zuki, Naoko (ELS-TOK)" initials="SN(" lastIdx="26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98"/>
    <a:srgbClr val="FF8200"/>
    <a:srgbClr val="53565A"/>
    <a:srgbClr val="FF6600"/>
    <a:srgbClr val="333333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中間スタイル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CAF9ED-07DC-4A11-8D7F-57B35C25682E}" styleName="中間スタイル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13" autoAdjust="0"/>
    <p:restoredTop sz="96094" autoAdjust="0"/>
  </p:normalViewPr>
  <p:slideViewPr>
    <p:cSldViewPr snapToGrid="0" snapToObjects="1">
      <p:cViewPr>
        <p:scale>
          <a:sx n="89" d="100"/>
          <a:sy n="89" d="100"/>
        </p:scale>
        <p:origin x="-542" y="-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092" tIns="46047" rIns="92092" bIns="460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60" cy="496332"/>
          </a:xfrm>
          <a:prstGeom prst="rect">
            <a:avLst/>
          </a:prstGeom>
        </p:spPr>
        <p:txBody>
          <a:bodyPr vert="horz" lIns="92092" tIns="46047" rIns="92092" bIns="46047" rtlCol="0"/>
          <a:lstStyle>
            <a:lvl1pPr algn="r">
              <a:defRPr sz="1200"/>
            </a:lvl1pPr>
          </a:lstStyle>
          <a:p>
            <a:fld id="{7B2DB7C4-3A9A-CF40-A413-EA344E2C5F9D}" type="datetimeFigureOut">
              <a:rPr lang="en-US" smtClean="0"/>
              <a:pPr/>
              <a:t>12/11/2018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092" tIns="46047" rIns="92092" bIns="46047" rtlCol="0" anchor="b"/>
          <a:lstStyle>
            <a:lvl1pPr algn="l">
              <a:defRPr sz="1200"/>
            </a:lvl1pPr>
          </a:lstStyle>
          <a:p>
            <a:r>
              <a:rPr lang="en-US"/>
              <a:t>Page number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60" cy="496332"/>
          </a:xfrm>
          <a:prstGeom prst="rect">
            <a:avLst/>
          </a:prstGeom>
        </p:spPr>
        <p:txBody>
          <a:bodyPr vert="horz" lIns="92092" tIns="46047" rIns="92092" bIns="46047" rtlCol="0" anchor="b"/>
          <a:lstStyle>
            <a:lvl1pPr algn="r">
              <a:defRPr sz="1200"/>
            </a:lvl1pPr>
          </a:lstStyle>
          <a:p>
            <a:fld id="{A627654E-5088-2343-80C1-0B48A07844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1411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6"/>
          </a:xfrm>
          <a:prstGeom prst="rect">
            <a:avLst/>
          </a:prstGeom>
        </p:spPr>
        <p:txBody>
          <a:bodyPr vert="horz" lIns="92092" tIns="46047" rIns="92092" bIns="460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8056"/>
          </a:xfrm>
          <a:prstGeom prst="rect">
            <a:avLst/>
          </a:prstGeom>
        </p:spPr>
        <p:txBody>
          <a:bodyPr vert="horz" lIns="92092" tIns="46047" rIns="92092" bIns="46047" rtlCol="0"/>
          <a:lstStyle>
            <a:lvl1pPr algn="r">
              <a:defRPr sz="1200"/>
            </a:lvl1pPr>
          </a:lstStyle>
          <a:p>
            <a:fld id="{BD3E0A3A-9ADD-F240-9E7A-DC914911D22F}" type="datetimeFigureOut">
              <a:rPr lang="en-US" smtClean="0"/>
              <a:pPr/>
              <a:t>12/11/2018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2" tIns="46047" rIns="92092" bIns="4604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 vert="horz" lIns="92092" tIns="46047" rIns="92092" bIns="4604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8055"/>
          </a:xfrm>
          <a:prstGeom prst="rect">
            <a:avLst/>
          </a:prstGeom>
        </p:spPr>
        <p:txBody>
          <a:bodyPr vert="horz" lIns="92092" tIns="46047" rIns="92092" bIns="46047" rtlCol="0" anchor="b"/>
          <a:lstStyle>
            <a:lvl1pPr algn="l">
              <a:defRPr sz="1200"/>
            </a:lvl1pPr>
          </a:lstStyle>
          <a:p>
            <a:r>
              <a:rPr lang="en-US"/>
              <a:t>Page number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8055"/>
          </a:xfrm>
          <a:prstGeom prst="rect">
            <a:avLst/>
          </a:prstGeom>
        </p:spPr>
        <p:txBody>
          <a:bodyPr vert="horz" lIns="92092" tIns="46047" rIns="92092" bIns="46047" rtlCol="0" anchor="b"/>
          <a:lstStyle>
            <a:lvl1pPr algn="r">
              <a:defRPr sz="1200"/>
            </a:lvl1pPr>
          </a:lstStyle>
          <a:p>
            <a:fld id="{D27CA31F-DB5C-984C-855A-E43671E66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7123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21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59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很感謝大家今天來聽這場簡報，大家在研究過程中常會碰到問題，如何有效使用身邊資源就是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個幫助大家快速突破的契機，就像查詢資料一樣，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很好用，可以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查到很多資料，但大部分是沒有幫助的，如果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你不想被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太多雜訊干擾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，不如使用專業的資料庫來查詢，就像</a:t>
            </a:r>
            <a:r>
              <a:rPr lang="en-US" altLang="zh-TW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Reaxys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一樣，如果各位沒有其他問題，再次謝謝你們今天來。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8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</p:spTree>
    <p:extLst>
      <p:ext uri="{BB962C8B-B14F-4D97-AF65-F5344CB8AC3E}">
        <p14:creationId xmlns:p14="http://schemas.microsoft.com/office/powerpoint/2010/main" val="875013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94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94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94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53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59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0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7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NA_Cover_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56745" y="216177"/>
            <a:ext cx="7425926" cy="942147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Cover Slide Title and Second Line If Necessary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6745" y="1185345"/>
            <a:ext cx="7425926" cy="3909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of Presentation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47738" y="6113258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6745" y="6333820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  <p:pic>
        <p:nvPicPr>
          <p:cNvPr id="13" name="Picture 12" descr="Elsevier_Tree_Logo_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4655" y="359748"/>
            <a:ext cx="688848" cy="79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s &amp;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01600" y="1494886"/>
            <a:ext cx="2806700" cy="2209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76950" y="1494886"/>
            <a:ext cx="2806700" cy="2209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089275" y="1494886"/>
            <a:ext cx="2806700" cy="2209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26208" y="3872962"/>
            <a:ext cx="2782092" cy="22357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113883" y="3890421"/>
            <a:ext cx="2782092" cy="22357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76950" y="3890420"/>
            <a:ext cx="2782092" cy="22357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/>
              <a:t>Sources &amp; Notes: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7543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324_el_ppt_section_dna_A-smal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lsevier_Tree_Logo_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4655" y="359748"/>
            <a:ext cx="688848" cy="798576"/>
          </a:xfrm>
          <a:prstGeom prst="rect">
            <a:avLst/>
          </a:prstGeom>
        </p:spPr>
      </p:pic>
      <p:sp>
        <p:nvSpPr>
          <p:cNvPr id="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54908" y="3355412"/>
            <a:ext cx="8538593" cy="1718018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 baseline="0">
                <a:solidFill>
                  <a:srgbClr val="FFFFFF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Add section intro text here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54147" y="2790199"/>
            <a:ext cx="8539355" cy="638704"/>
          </a:xfrm>
          <a:prstGeom prst="rect">
            <a:avLst/>
          </a:prstGeom>
        </p:spPr>
        <p:txBody>
          <a:bodyPr vert="horz"/>
          <a:lstStyle>
            <a:lvl1pPr>
              <a:buNone/>
              <a:defRPr sz="3600">
                <a:solidFill>
                  <a:srgbClr val="FFFFFF"/>
                </a:solidFill>
              </a:defRPr>
            </a:lvl1pPr>
            <a:lvl2pPr>
              <a:buNone/>
              <a:defRPr sz="3600"/>
            </a:lvl2pPr>
            <a:lvl3pPr>
              <a:buNone/>
              <a:defRPr sz="3600"/>
            </a:lvl3pPr>
            <a:lvl4pPr>
              <a:buNone/>
              <a:defRPr sz="3600"/>
            </a:lvl4pPr>
            <a:lvl5pPr>
              <a:buNone/>
              <a:defRPr sz="3600"/>
            </a:lvl5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324_el_ppt_section_dna_A-smal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54909" y="2109039"/>
            <a:ext cx="8538594" cy="1718018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54148" y="1433815"/>
            <a:ext cx="3700462" cy="638704"/>
          </a:xfrm>
          <a:prstGeom prst="rect">
            <a:avLst/>
          </a:prstGeom>
        </p:spPr>
        <p:txBody>
          <a:bodyPr vert="horz"/>
          <a:lstStyle>
            <a:lvl1pPr>
              <a:buNone/>
              <a:defRPr sz="3600">
                <a:solidFill>
                  <a:srgbClr val="FFFFFF"/>
                </a:solidFill>
              </a:defRPr>
            </a:lvl1pPr>
            <a:lvl2pPr>
              <a:buNone/>
              <a:defRPr sz="3600"/>
            </a:lvl2pPr>
            <a:lvl3pPr>
              <a:buNone/>
              <a:defRPr sz="3600"/>
            </a:lvl3pPr>
            <a:lvl4pPr>
              <a:buNone/>
              <a:defRPr sz="3600"/>
            </a:lvl4pPr>
            <a:lvl5pPr>
              <a:buNone/>
              <a:defRPr sz="3600"/>
            </a:lvl5pPr>
          </a:lstStyle>
          <a:p>
            <a:pPr lvl="0"/>
            <a:r>
              <a:rPr lang="en-US" dirty="0"/>
              <a:t>Appendix</a:t>
            </a:r>
          </a:p>
        </p:txBody>
      </p:sp>
      <p:pic>
        <p:nvPicPr>
          <p:cNvPr id="5" name="Picture 4" descr="Elsevier_Tree_Logo_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4655" y="359748"/>
            <a:ext cx="688848" cy="79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: 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080" y="1449976"/>
            <a:ext cx="8200208" cy="49589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C000"/>
              </a:buClr>
              <a:defRPr sz="2400" b="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buClr>
                <a:srgbClr val="FFC000"/>
              </a:buClr>
              <a:defRPr sz="2000" b="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buClr>
                <a:srgbClr val="FFC000"/>
              </a:buClr>
              <a:defRPr sz="1800" b="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defRPr sz="1050">
                <a:latin typeface="Lucida Sans Unicode" panose="020B0602030504020204" pitchFamily="34" charset="0"/>
                <a:ea typeface="Verdana" panose="020B0604030504040204" pitchFamily="34" charset="0"/>
                <a:cs typeface="Lucida Sans Unicode" panose="020B0602030504020204" pitchFamily="34" charset="0"/>
              </a:defRPr>
            </a:lvl4pPr>
            <a:lvl5pPr>
              <a:defRPr sz="1050">
                <a:latin typeface="Lucida Sans Unicode" panose="020B0602030504020204" pitchFamily="34" charset="0"/>
                <a:ea typeface="Verdana" panose="020B060403050404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548008" y="24905"/>
            <a:ext cx="457200" cy="327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DA15E891-66B8-4B28-AB8F-05A4B1DE57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23080" y="745761"/>
            <a:ext cx="8200208" cy="456022"/>
          </a:xfrm>
        </p:spPr>
        <p:txBody>
          <a:bodyPr>
            <a:noAutofit/>
          </a:bodyPr>
          <a:lstStyle>
            <a:lvl1pPr marL="0" indent="0">
              <a:buNone/>
              <a:defRPr sz="2400" b="0" baseline="0">
                <a:solidFill>
                  <a:srgbClr val="007398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567693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NA_Cover_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lsevier_Tree_Logo_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4655" y="359748"/>
            <a:ext cx="688848" cy="798576"/>
          </a:xfrm>
          <a:prstGeom prst="rect">
            <a:avLst/>
          </a:prstGeom>
        </p:spPr>
      </p:pic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52604" y="5839347"/>
            <a:ext cx="3912178" cy="49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Place Product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61611" y="261219"/>
            <a:ext cx="3912176" cy="558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Solution Suite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51592" y="6113258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51592" y="6333820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56745" y="540429"/>
            <a:ext cx="7425926" cy="942147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Cover Slide Title and Second Line If Necessary</a:t>
            </a:r>
          </a:p>
        </p:txBody>
      </p:sp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NA_Cover_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6745" y="2765268"/>
            <a:ext cx="7425926" cy="942147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Cover Slide Title and Second Line If Necessary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6745" y="3707415"/>
            <a:ext cx="7425926" cy="3909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of Presentation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47738" y="6113258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6745" y="6333820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61611" y="5785305"/>
            <a:ext cx="3912178" cy="49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rgbClr val="FF82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Place Product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61611" y="261219"/>
            <a:ext cx="3912176" cy="5677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rgbClr val="FF82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Solution Suite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pic>
        <p:nvPicPr>
          <p:cNvPr id="9" name="Picture 8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0000" y="176173"/>
            <a:ext cx="7425926" cy="942147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sz="3600" baseline="0">
                <a:solidFill>
                  <a:srgbClr val="FF8200"/>
                </a:solidFill>
              </a:defRPr>
            </a:lvl1pPr>
          </a:lstStyle>
          <a:p>
            <a:r>
              <a:rPr lang="en-US" dirty="0"/>
              <a:t>Cover Slide Title and Second Line If Necessary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0000" y="1118320"/>
            <a:ext cx="7425926" cy="3909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rgbClr val="FF82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of Presentation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47738" y="6063253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6745" y="6273814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  <p:pic>
        <p:nvPicPr>
          <p:cNvPr id="6" name="Picture 5" descr="Elsevier_Tree_Logo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pic>
        <p:nvPicPr>
          <p:cNvPr id="7" name="Picture 6" descr="placeholder-horizont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41067"/>
            <a:ext cx="9144000" cy="4130857"/>
          </a:xfrm>
          <a:prstGeom prst="rect">
            <a:avLst/>
          </a:prstGeom>
        </p:spPr>
      </p:pic>
      <p:pic>
        <p:nvPicPr>
          <p:cNvPr id="8" name="Picture 7" descr="140324_el_ppt_cover_dna_C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565594"/>
            <a:ext cx="9144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7981" y="431495"/>
            <a:ext cx="7425926" cy="942147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sz="3600" baseline="0">
                <a:solidFill>
                  <a:srgbClr val="FF8200"/>
                </a:solidFill>
              </a:defRPr>
            </a:lvl1pPr>
          </a:lstStyle>
          <a:p>
            <a:r>
              <a:rPr lang="en-US" dirty="0"/>
              <a:t>Cover Slide Title and Second Line If Necessary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47738" y="6283275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6745" y="6503837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  <p:pic>
        <p:nvPicPr>
          <p:cNvPr id="5" name="Picture 4" descr="Elsevier_Tree_Logo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51611" y="131206"/>
            <a:ext cx="3912176" cy="668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rgbClr val="FF82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Solution Suite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61611" y="5795307"/>
            <a:ext cx="3912178" cy="587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rgbClr val="FF82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Place Product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pic>
        <p:nvPicPr>
          <p:cNvPr id="8" name="Picture 7" descr="placeholder-horizont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41067"/>
            <a:ext cx="9144000" cy="4130857"/>
          </a:xfrm>
          <a:prstGeom prst="rect">
            <a:avLst/>
          </a:prstGeom>
        </p:spPr>
      </p:pic>
      <p:pic>
        <p:nvPicPr>
          <p:cNvPr id="9" name="Picture 8" descr="140324_el_ppt_cover_dna_C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565594"/>
            <a:ext cx="9144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47738" y="6053252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6745" y="6243811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  <p:pic>
        <p:nvPicPr>
          <p:cNvPr id="4" name="Picture 3" descr="Elsevier_Tree_Logo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87755" y="230017"/>
            <a:ext cx="4442374" cy="587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FF82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Place Product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7756" y="848868"/>
            <a:ext cx="7524583" cy="561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of slide and or description of presentation</a:t>
            </a:r>
            <a:br>
              <a:rPr lang="en-US" dirty="0"/>
            </a:br>
            <a:r>
              <a:rPr lang="en-US" dirty="0"/>
              <a:t>Second Line If Necessary </a:t>
            </a:r>
          </a:p>
        </p:txBody>
      </p:sp>
      <p:pic>
        <p:nvPicPr>
          <p:cNvPr id="7" name="Picture 6" descr="placeholder-horizont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41067"/>
            <a:ext cx="9144000" cy="4130857"/>
          </a:xfrm>
          <a:prstGeom prst="rect">
            <a:avLst/>
          </a:prstGeom>
        </p:spPr>
      </p:pic>
      <p:pic>
        <p:nvPicPr>
          <p:cNvPr id="8" name="Picture 7" descr="140324_el_ppt_cover_dna_C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565594"/>
            <a:ext cx="9144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/>
              <a:t>Sources &amp; Notes: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57198" y="1500110"/>
            <a:ext cx="8238320" cy="38780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Place Picture here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57198" y="5683662"/>
            <a:ext cx="8238320" cy="714593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rgbClr val="53565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/>
              <a:t>Sources &amp; Notes:</a:t>
            </a:r>
          </a:p>
        </p:txBody>
      </p:sp>
    </p:spTree>
    <p:extLst>
      <p:ext uri="{BB962C8B-B14F-4D97-AF65-F5344CB8AC3E}">
        <p14:creationId xmlns:p14="http://schemas.microsoft.com/office/powerpoint/2010/main" val="48855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199" y="1500110"/>
            <a:ext cx="4012006" cy="4898146"/>
          </a:xfrm>
        </p:spPr>
        <p:txBody>
          <a:bodyPr/>
          <a:lstStyle>
            <a:lvl1pPr>
              <a:defRPr>
                <a:solidFill>
                  <a:srgbClr val="53565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3565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3565A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idx="11"/>
          </p:nvPr>
        </p:nvSpPr>
        <p:spPr>
          <a:xfrm>
            <a:off x="4698217" y="1500110"/>
            <a:ext cx="4028595" cy="4898146"/>
          </a:xfrm>
        </p:spPr>
        <p:txBody>
          <a:bodyPr/>
          <a:lstStyle>
            <a:lvl1pPr>
              <a:defRPr>
                <a:solidFill>
                  <a:srgbClr val="53565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3565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3565A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69613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6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/>
              <a:t>Sources &amp; Notes:</a:t>
            </a:r>
          </a:p>
        </p:txBody>
      </p:sp>
    </p:spTree>
    <p:extLst>
      <p:ext uri="{BB962C8B-B14F-4D97-AF65-F5344CB8AC3E}">
        <p14:creationId xmlns:p14="http://schemas.microsoft.com/office/powerpoint/2010/main" val="106223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Title of Slide</a:t>
            </a: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3565A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53565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3565A"/>
                </a:solidFill>
              </a:defRPr>
            </a:lvl1pPr>
          </a:lstStyle>
          <a:p>
            <a:fld id="{7656F264-A8AF-C045-9E7A-50ACEEBDE0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395934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4" r:id="rId7"/>
    <p:sldLayoutId id="2147483705" r:id="rId8"/>
    <p:sldLayoutId id="2147483707" r:id="rId9"/>
    <p:sldLayoutId id="2147483710" r:id="rId10"/>
    <p:sldLayoutId id="2147483701" r:id="rId11"/>
    <p:sldLayoutId id="2147483702" r:id="rId12"/>
    <p:sldLayoutId id="2147483711" r:id="rId1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342900" indent="-256032" algn="l" defTabSz="457200" rtl="0" eaLnBrk="1" latinLnBrk="0" hangingPunct="1">
        <a:spcBef>
          <a:spcPts val="480"/>
        </a:spcBef>
        <a:buFont typeface="Arial"/>
        <a:buChar char="•"/>
        <a:defRPr sz="2000" kern="1200">
          <a:solidFill>
            <a:srgbClr val="53565A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SzPct val="80000"/>
        <a:buFont typeface="Arial"/>
        <a:buChar char="–"/>
        <a:defRPr sz="1800" kern="1200">
          <a:solidFill>
            <a:srgbClr val="53565A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>
          <a:solidFill>
            <a:srgbClr val="53565A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>
          <a:solidFill>
            <a:srgbClr val="53565A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>
          <a:solidFill>
            <a:srgbClr val="53565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 baseline="0">
          <a:solidFill>
            <a:srgbClr val="53565A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 baseline="0">
          <a:solidFill>
            <a:srgbClr val="53565A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 baseline="0">
          <a:solidFill>
            <a:srgbClr val="53565A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 baseline="0">
          <a:solidFill>
            <a:srgbClr val="53565A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zh.surveymonkey.com/r/2018twtrainin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61612" y="2957926"/>
            <a:ext cx="7425926" cy="94214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sz="2800" dirty="0"/>
              <a:t>使用</a:t>
            </a:r>
            <a:r>
              <a:rPr lang="en-US" altLang="zh-TW" sz="2800" dirty="0" err="1"/>
              <a:t>Reaxys</a:t>
            </a:r>
            <a:r>
              <a:rPr lang="zh-TW" altLang="en-US" sz="2800" dirty="0"/>
              <a:t>精準搜尋關鍵數據，</a:t>
            </a:r>
            <a:r>
              <a:rPr lang="en-US" altLang="zh-TW" sz="2800" dirty="0"/>
              <a:t/>
            </a:r>
            <a:br>
              <a:rPr lang="en-US" altLang="zh-TW" sz="2800" dirty="0"/>
            </a:br>
            <a:r>
              <a:rPr lang="zh-TW" altLang="en-US" sz="2800" dirty="0"/>
              <a:t>節省查找時間</a:t>
            </a:r>
            <a:endParaRPr lang="en-US" sz="2800" dirty="0"/>
          </a:p>
        </p:txBody>
      </p:sp>
      <p:pic>
        <p:nvPicPr>
          <p:cNvPr id="14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12" y="341963"/>
            <a:ext cx="1828446" cy="56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版面配置區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0F2B5B-15B1-4B6B-9C8B-DA639EC48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z="2800" dirty="0"/>
              <a:t>繪圖搜索介面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575544-6670-4DFA-83A1-577E3F8D978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835" y="1530552"/>
            <a:ext cx="3823334" cy="4065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6600"/>
                </a:solidFill>
              </a:rPr>
              <a:t>Marvin JS</a:t>
            </a:r>
          </a:p>
          <a:p>
            <a:pPr marL="2286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FF6600"/>
                </a:solidFill>
              </a:rPr>
              <a:t>Chem</a:t>
            </a:r>
            <a:r>
              <a:rPr lang="en-US" altLang="zh-TW" sz="1600" dirty="0" err="1">
                <a:solidFill>
                  <a:srgbClr val="FF6600"/>
                </a:solidFill>
              </a:rPr>
              <a:t>Draw</a:t>
            </a:r>
            <a:endParaRPr lang="en-US" altLang="zh-TW" sz="1600" dirty="0">
              <a:solidFill>
                <a:srgbClr val="FF6600"/>
              </a:solidFill>
            </a:endParaRPr>
          </a:p>
          <a:p>
            <a:pPr marL="628650" lvl="2" defTabSz="914400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lang="en-US" altLang="zh-TW" sz="1600" dirty="0" err="1">
                <a:solidFill>
                  <a:srgbClr val="FF6600"/>
                </a:solidFill>
              </a:rPr>
              <a:t>Reaxys</a:t>
            </a:r>
            <a:r>
              <a:rPr lang="en-US" altLang="zh-TW" sz="1600" dirty="0">
                <a:solidFill>
                  <a:srgbClr val="FF6600"/>
                </a:solidFill>
              </a:rPr>
              <a:t> </a:t>
            </a:r>
            <a:r>
              <a:rPr lang="en-US" altLang="zh-TW" sz="1600" dirty="0" err="1">
                <a:solidFill>
                  <a:srgbClr val="FF6600"/>
                </a:solidFill>
              </a:rPr>
              <a:t>ChemDraw</a:t>
            </a:r>
            <a:r>
              <a:rPr lang="en-US" altLang="zh-TW" sz="1600" dirty="0">
                <a:solidFill>
                  <a:srgbClr val="FF6600"/>
                </a:solidFill>
              </a:rPr>
              <a:t> JS</a:t>
            </a:r>
          </a:p>
          <a:p>
            <a:pPr marL="628650" lvl="2" defTabSz="914400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lang="en-US" altLang="zh-TW" sz="1600" dirty="0" err="1">
                <a:solidFill>
                  <a:srgbClr val="FF6600"/>
                </a:solidFill>
              </a:rPr>
              <a:t>ChemDraw</a:t>
            </a:r>
            <a:r>
              <a:rPr lang="en-US" altLang="zh-TW" sz="1600" dirty="0">
                <a:solidFill>
                  <a:srgbClr val="FF6600"/>
                </a:solidFill>
              </a:rPr>
              <a:t> 18.0 </a:t>
            </a:r>
            <a:r>
              <a:rPr lang="zh-TW" altLang="en-US" sz="1600" dirty="0">
                <a:solidFill>
                  <a:srgbClr val="FF6600"/>
                </a:solidFill>
              </a:rPr>
              <a:t>支援直接連動</a:t>
            </a:r>
            <a:r>
              <a:rPr lang="en-US" altLang="zh-TW" sz="1600" dirty="0" err="1">
                <a:solidFill>
                  <a:srgbClr val="FF6600"/>
                </a:solidFill>
              </a:rPr>
              <a:t>Reaxys</a:t>
            </a:r>
            <a:r>
              <a:rPr lang="en-US" altLang="zh-TW" sz="1600" dirty="0">
                <a:solidFill>
                  <a:srgbClr val="FF6600"/>
                </a:solidFill>
              </a:rPr>
              <a:t> </a:t>
            </a:r>
            <a:r>
              <a:rPr lang="zh-TW" altLang="en-US" sz="1600" dirty="0">
                <a:solidFill>
                  <a:srgbClr val="FF6600"/>
                </a:solidFill>
              </a:rPr>
              <a:t>資料庫搜索</a:t>
            </a:r>
            <a:endParaRPr lang="en-US" sz="1600" dirty="0">
              <a:solidFill>
                <a:srgbClr val="FF66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002DE09-0E92-4926-972C-434CB35B0D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42"/>
          <a:stretch/>
        </p:blipFill>
        <p:spPr>
          <a:xfrm>
            <a:off x="628650" y="3563545"/>
            <a:ext cx="5229718" cy="31294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DE97E1A-680E-4776-8B63-FC3726E15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353" y="710474"/>
            <a:ext cx="4551051" cy="250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58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32"/>
          <p:cNvGrpSpPr/>
          <p:nvPr/>
        </p:nvGrpSpPr>
        <p:grpSpPr>
          <a:xfrm>
            <a:off x="7662333" y="3731625"/>
            <a:ext cx="1360286" cy="523220"/>
            <a:chOff x="7662333" y="3731625"/>
            <a:chExt cx="1360286" cy="523220"/>
          </a:xfrm>
        </p:grpSpPr>
        <p:sp>
          <p:nvSpPr>
            <p:cNvPr id="7" name="TextBox 6"/>
            <p:cNvSpPr txBox="1"/>
            <p:nvPr/>
          </p:nvSpPr>
          <p:spPr>
            <a:xfrm>
              <a:off x="7662333" y="3731625"/>
              <a:ext cx="1360286" cy="523220"/>
            </a:xfrm>
            <a:prstGeom prst="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marL="355600">
                <a:defRPr sz="1400" b="1">
                  <a:solidFill>
                    <a:srgbClr val="53565A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zh-TW" altLang="en-US" dirty="0"/>
                <a:t>篩選條件列表</a:t>
              </a:r>
              <a:endParaRPr lang="en-US" dirty="0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7725887" y="3821623"/>
              <a:ext cx="296362" cy="296343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26533" y="1512537"/>
            <a:ext cx="6745605" cy="42841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8022249" y="3663045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>
            <a:endCxn id="5" idx="1"/>
          </p:cNvCxnSpPr>
          <p:nvPr/>
        </p:nvCxnSpPr>
        <p:spPr>
          <a:xfrm>
            <a:off x="7437967" y="3358195"/>
            <a:ext cx="604369" cy="324937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437967" y="1821032"/>
            <a:ext cx="1" cy="3950236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82822" y="6153203"/>
            <a:ext cx="2027259" cy="523220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355600">
              <a:defRPr sz="1400" b="1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dirty="0"/>
              <a:t>透過拖曳增加查詢條件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57213" y="6153203"/>
            <a:ext cx="1949808" cy="307777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355600">
              <a:defRPr sz="1400" b="1">
                <a:solidFill>
                  <a:srgbClr val="53565A"/>
                </a:solidFill>
              </a:defRPr>
            </a:lvl1pPr>
          </a:lstStyle>
          <a:p>
            <a:r>
              <a:rPr lang="zh-TW" altLang="en-US" dirty="0"/>
              <a:t>配合運算子使用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379366" y="5153728"/>
            <a:ext cx="467324" cy="944881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287926" y="6087503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51483" y="1608151"/>
            <a:ext cx="1577756" cy="523220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355600">
              <a:defRPr sz="1400" b="1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dirty="0"/>
              <a:t>條件設定完成開始查詢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434841" y="1898088"/>
            <a:ext cx="429076" cy="0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4297680" y="1829508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11</a:t>
            </a:fld>
            <a:endParaRPr lang="en-US" sz="900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zh-TW" sz="2800" dirty="0" err="1"/>
              <a:t>Reaxys</a:t>
            </a:r>
            <a:r>
              <a:rPr lang="en-US" altLang="zh-TW" sz="2800" dirty="0"/>
              <a:t> </a:t>
            </a:r>
            <a:r>
              <a:rPr lang="zh-TW" altLang="en-US" sz="2800" dirty="0"/>
              <a:t>提供進階的查詢方式</a:t>
            </a:r>
            <a:endParaRPr lang="en-US" altLang="ja-JP" sz="2800" dirty="0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851154" y="6261260"/>
            <a:ext cx="296362" cy="296343"/>
          </a:xfrm>
          <a:prstGeom prst="ellipse">
            <a:avLst/>
          </a:prstGeom>
          <a:noFill/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1215073" y="6154581"/>
            <a:ext cx="296362" cy="296343"/>
          </a:xfrm>
          <a:prstGeom prst="ellipse">
            <a:avLst/>
          </a:prstGeom>
          <a:noFill/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27" name="Oval 25"/>
          <p:cNvSpPr>
            <a:spLocks noChangeAspect="1"/>
          </p:cNvSpPr>
          <p:nvPr/>
        </p:nvSpPr>
        <p:spPr>
          <a:xfrm>
            <a:off x="2810659" y="1698525"/>
            <a:ext cx="296362" cy="296343"/>
          </a:xfrm>
          <a:prstGeom prst="ellipse">
            <a:avLst/>
          </a:prstGeom>
          <a:noFill/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solidFill>
                  <a:schemeClr val="tx2"/>
                </a:solidFill>
              </a:rPr>
              <a:t>4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8" name="四角形吹き出し 27"/>
          <p:cNvSpPr/>
          <p:nvPr/>
        </p:nvSpPr>
        <p:spPr>
          <a:xfrm>
            <a:off x="6174751" y="1121605"/>
            <a:ext cx="2584670" cy="824988"/>
          </a:xfrm>
          <a:prstGeom prst="wedgeRectCallout">
            <a:avLst>
              <a:gd name="adj1" fmla="val -39692"/>
              <a:gd name="adj2" fmla="val 917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1400" b="1" dirty="0"/>
              <a:t>藉由組合物性、結構、關鍵字及查詢歷史等進行查詢</a:t>
            </a:r>
            <a:endParaRPr kumimoji="1" lang="ja-JP" altLang="en-US" sz="1400" b="1" dirty="0"/>
          </a:p>
        </p:txBody>
      </p:sp>
      <p:sp>
        <p:nvSpPr>
          <p:cNvPr id="29" name="四角形吹き出し 28"/>
          <p:cNvSpPr/>
          <p:nvPr/>
        </p:nvSpPr>
        <p:spPr>
          <a:xfrm>
            <a:off x="6957155" y="5961447"/>
            <a:ext cx="1748664" cy="644989"/>
          </a:xfrm>
          <a:prstGeom prst="wedgeRectCallout">
            <a:avLst>
              <a:gd name="adj1" fmla="val -63037"/>
              <a:gd name="adj2" fmla="val -8612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1400" b="1" dirty="0"/>
              <a:t>只選擇所需必要</a:t>
            </a:r>
            <a:endParaRPr kumimoji="1" lang="en-US" altLang="zh-TW" sz="1400" b="1" dirty="0"/>
          </a:p>
          <a:p>
            <a:pPr algn="ctr"/>
            <a:r>
              <a:rPr kumimoji="1" lang="zh-TW" altLang="en-US" sz="1400" b="1" dirty="0"/>
              <a:t>條件</a:t>
            </a:r>
            <a:endParaRPr kumimoji="1" lang="ja-JP" altLang="en-US" sz="1400" b="1" dirty="0"/>
          </a:p>
        </p:txBody>
      </p:sp>
      <p:sp>
        <p:nvSpPr>
          <p:cNvPr id="30" name="TextBox 10"/>
          <p:cNvSpPr txBox="1"/>
          <p:nvPr/>
        </p:nvSpPr>
        <p:spPr>
          <a:xfrm>
            <a:off x="553705" y="1173595"/>
            <a:ext cx="4395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FF6600"/>
                </a:solidFill>
              </a:rPr>
              <a:t>Query Builder</a:t>
            </a:r>
            <a:endParaRPr lang="en-US" sz="1600" dirty="0">
              <a:solidFill>
                <a:srgbClr val="FF66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576358" y="5502584"/>
            <a:ext cx="215150" cy="554832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726757" y="6062212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5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23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85" y="1706081"/>
            <a:ext cx="4571776" cy="1919383"/>
          </a:xfrm>
          <a:prstGeom prst="rect">
            <a:avLst/>
          </a:prstGeom>
          <a:effectLst>
            <a:glow rad="63500">
              <a:schemeClr val="tx1">
                <a:lumMod val="40000"/>
                <a:lumOff val="60000"/>
                <a:alpha val="40000"/>
              </a:schemeClr>
            </a:glow>
          </a:effectLst>
        </p:spPr>
      </p:pic>
      <p:sp>
        <p:nvSpPr>
          <p:cNvPr id="34" name="Triangle 33"/>
          <p:cNvSpPr/>
          <p:nvPr/>
        </p:nvSpPr>
        <p:spPr>
          <a:xfrm>
            <a:off x="252164" y="2390079"/>
            <a:ext cx="4850463" cy="1108953"/>
          </a:xfrm>
          <a:prstGeom prst="triangle">
            <a:avLst>
              <a:gd name="adj" fmla="val 32648"/>
            </a:avLst>
          </a:prstGeom>
          <a:gradFill flip="none" rotWithShape="1">
            <a:gsLst>
              <a:gs pos="0">
                <a:schemeClr val="accent1">
                  <a:alpha val="29000"/>
                </a:schemeClr>
              </a:gs>
              <a:gs pos="48000">
                <a:schemeClr val="accent1">
                  <a:lumMod val="97000"/>
                  <a:lumOff val="3000"/>
                  <a:alpha val="22000"/>
                </a:schemeClr>
              </a:gs>
              <a:gs pos="68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627" y="2532780"/>
            <a:ext cx="3910352" cy="20432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97" y="4474472"/>
            <a:ext cx="1256631" cy="143412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グループ化 3"/>
          <p:cNvGrpSpPr/>
          <p:nvPr/>
        </p:nvGrpSpPr>
        <p:grpSpPr>
          <a:xfrm>
            <a:off x="999352" y="3091535"/>
            <a:ext cx="3497635" cy="3381929"/>
            <a:chOff x="1048425" y="3266655"/>
            <a:chExt cx="3497635" cy="338192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425" y="3266655"/>
              <a:ext cx="3497635" cy="338192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22" r="39751" b="6169"/>
            <a:stretch/>
          </p:blipFill>
          <p:spPr>
            <a:xfrm>
              <a:off x="1064609" y="3281415"/>
              <a:ext cx="926032" cy="942682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42" name="Straight Connector 41"/>
          <p:cNvCxnSpPr/>
          <p:nvPr/>
        </p:nvCxnSpPr>
        <p:spPr>
          <a:xfrm flipV="1">
            <a:off x="2360669" y="5895960"/>
            <a:ext cx="330614" cy="3352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2646397" y="5834336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Brace 43"/>
          <p:cNvSpPr/>
          <p:nvPr/>
        </p:nvSpPr>
        <p:spPr>
          <a:xfrm>
            <a:off x="2266110" y="5442239"/>
            <a:ext cx="96927" cy="919628"/>
          </a:xfrm>
          <a:prstGeom prst="rightBrac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5327719" y="1628960"/>
            <a:ext cx="2780499" cy="307777"/>
          </a:xfrm>
          <a:prstGeom prst="rect">
            <a:avLst/>
          </a:prstGeom>
          <a:solidFill>
            <a:schemeClr val="bg1">
              <a:alpha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53565A"/>
                </a:solidFill>
              </a:rPr>
              <a:t>被引用情形一覽</a:t>
            </a:r>
            <a:r>
              <a:rPr lang="ja-JP" altLang="en-US" sz="1400" b="1" dirty="0">
                <a:solidFill>
                  <a:srgbClr val="53565A"/>
                </a:solidFill>
              </a:rPr>
              <a:t>（</a:t>
            </a:r>
            <a:r>
              <a:rPr lang="en-US" altLang="ja-JP" sz="1400" dirty="0">
                <a:solidFill>
                  <a:srgbClr val="53565A"/>
                </a:solidFill>
              </a:rPr>
              <a:t>Scopus</a:t>
            </a:r>
            <a:r>
              <a:rPr lang="ja-JP" altLang="en-US" sz="1400" b="1" dirty="0">
                <a:solidFill>
                  <a:srgbClr val="53565A"/>
                </a:solidFill>
              </a:rPr>
              <a:t>）</a:t>
            </a:r>
            <a:endParaRPr lang="en-US" sz="1400" b="1" dirty="0">
              <a:solidFill>
                <a:srgbClr val="53565A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4851398" y="1801883"/>
            <a:ext cx="384048" cy="3353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5190560" y="1740260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591350" y="3537695"/>
            <a:ext cx="1025845" cy="307777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1400" b="1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dirty="0"/>
              <a:t>相關反應</a:t>
            </a:r>
            <a:endParaRPr lang="en-US" dirty="0"/>
          </a:p>
        </p:txBody>
      </p:sp>
      <p:cxnSp>
        <p:nvCxnSpPr>
          <p:cNvPr id="53" name="Straight Connector 52"/>
          <p:cNvCxnSpPr/>
          <p:nvPr/>
        </p:nvCxnSpPr>
        <p:spPr>
          <a:xfrm flipH="1">
            <a:off x="3674936" y="3446768"/>
            <a:ext cx="204842" cy="147034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 flipH="1">
            <a:off x="3565996" y="3568735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2748169" y="4063809"/>
            <a:ext cx="1446325" cy="37555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dirty="0"/>
              <a:t>參考文獻一覽</a:t>
            </a:r>
            <a:endParaRPr lang="en-US" dirty="0"/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3879778" y="3669184"/>
            <a:ext cx="272509" cy="321561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 flipH="1">
            <a:off x="3766742" y="3966892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2854525" y="5701148"/>
            <a:ext cx="1339969" cy="37555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dirty="0"/>
              <a:t>相關物理性質</a:t>
            </a:r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6231955" y="4532065"/>
            <a:ext cx="0" cy="386697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6233322" y="4918762"/>
            <a:ext cx="613173" cy="2004"/>
          </a:xfrm>
          <a:prstGeom prst="line">
            <a:avLst/>
          </a:prstGeom>
          <a:ln w="57150" cap="rnd">
            <a:solidFill>
              <a:schemeClr val="tx2"/>
            </a:solidFill>
            <a:headEnd type="none" w="sm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463060" y="5082161"/>
            <a:ext cx="1011600" cy="37555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dirty="0"/>
              <a:t>反應條件</a:t>
            </a:r>
            <a:endParaRPr lang="en-US" dirty="0"/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1796875" y="1354516"/>
            <a:ext cx="0" cy="885984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713930" y="1313825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1895067" y="1219816"/>
            <a:ext cx="3425334" cy="307777"/>
          </a:xfrm>
          <a:prstGeom prst="rect">
            <a:avLst/>
          </a:prstGeom>
          <a:solidFill>
            <a:schemeClr val="bg1">
              <a:alpha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53565A"/>
                </a:solidFill>
              </a:rPr>
              <a:t>顯示文章相關化合物</a:t>
            </a:r>
            <a:endParaRPr lang="en-US" sz="1400" b="1" dirty="0">
              <a:solidFill>
                <a:srgbClr val="53565A"/>
              </a:solidFill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ja-JP" sz="2800" dirty="0" err="1"/>
              <a:t>Reaxys</a:t>
            </a:r>
            <a:r>
              <a:rPr lang="en-US" altLang="ja-JP" sz="2800" dirty="0"/>
              <a:t> </a:t>
            </a:r>
            <a:r>
              <a:rPr lang="zh-TW" altLang="en-US" sz="2800" dirty="0"/>
              <a:t>透過單筆查詢紀錄提供大量數據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63" name="TextBox 10"/>
          <p:cNvSpPr txBox="1"/>
          <p:nvPr/>
        </p:nvSpPr>
        <p:spPr>
          <a:xfrm>
            <a:off x="540406" y="2841409"/>
            <a:ext cx="124971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rgbClr val="FF6600"/>
                </a:solidFill>
              </a:rPr>
              <a:t>化合物</a:t>
            </a:r>
            <a:r>
              <a:rPr lang="zh-TW" altLang="en-US" sz="1600" dirty="0">
                <a:solidFill>
                  <a:srgbClr val="FF6600"/>
                </a:solidFill>
              </a:rPr>
              <a:t>資訊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66" name="TextBox 10"/>
          <p:cNvSpPr txBox="1"/>
          <p:nvPr/>
        </p:nvSpPr>
        <p:spPr>
          <a:xfrm>
            <a:off x="5012065" y="2244590"/>
            <a:ext cx="1073146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6600"/>
                </a:solidFill>
              </a:rPr>
              <a:t>反應資訊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67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12</a:t>
            </a:fld>
            <a:endParaRPr lang="en-US" sz="900" dirty="0"/>
          </a:p>
        </p:txBody>
      </p:sp>
      <p:sp>
        <p:nvSpPr>
          <p:cNvPr id="52" name="TextBox 51"/>
          <p:cNvSpPr txBox="1"/>
          <p:nvPr/>
        </p:nvSpPr>
        <p:spPr>
          <a:xfrm>
            <a:off x="78302" y="4445761"/>
            <a:ext cx="1010583" cy="37555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marL="355600">
              <a:lnSpc>
                <a:spcPct val="150000"/>
              </a:lnSpc>
              <a:defRPr sz="1400" b="1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/>
            <a:r>
              <a:rPr lang="zh-TW" altLang="en-US" dirty="0"/>
              <a:t>購買資訊</a:t>
            </a:r>
            <a:endParaRPr lang="en-US" dirty="0"/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688848" y="4048977"/>
            <a:ext cx="400037" cy="399223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 flipH="1">
            <a:off x="613397" y="4368435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下矢印 1"/>
          <p:cNvSpPr/>
          <p:nvPr/>
        </p:nvSpPr>
        <p:spPr>
          <a:xfrm rot="14819299">
            <a:off x="4540610" y="3009760"/>
            <a:ext cx="515078" cy="53691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379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3" grpId="0" animBg="1"/>
      <p:bldP spid="44" grpId="0" animBg="1"/>
      <p:bldP spid="47" grpId="0" animBg="1"/>
      <p:bldP spid="49" grpId="0" animBg="1"/>
      <p:bldP spid="51" grpId="0" animBg="1"/>
      <p:bldP spid="54" grpId="0" animBg="1"/>
      <p:bldP spid="55" grpId="0" animBg="1"/>
      <p:bldP spid="57" grpId="0" animBg="1"/>
      <p:bldP spid="58" grpId="0" animBg="1"/>
      <p:bldP spid="61" grpId="0" animBg="1"/>
      <p:bldP spid="65" grpId="0" animBg="1"/>
      <p:bldP spid="70" grpId="0" animBg="1"/>
      <p:bldP spid="62" grpId="0"/>
      <p:bldP spid="63" grpId="0" animBg="1"/>
      <p:bldP spid="66" grpId="0" animBg="1"/>
      <p:bldP spid="52" grpId="0" animBg="1"/>
      <p:bldP spid="41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901" r="46323"/>
          <a:stretch/>
        </p:blipFill>
        <p:spPr>
          <a:xfrm>
            <a:off x="539974" y="1187062"/>
            <a:ext cx="2760787" cy="50647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7958" r="47202"/>
          <a:stretch/>
        </p:blipFill>
        <p:spPr>
          <a:xfrm>
            <a:off x="3443664" y="1187063"/>
            <a:ext cx="2747021" cy="50647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zh-TW" sz="2800" dirty="0" err="1"/>
              <a:t>Reaxys</a:t>
            </a:r>
            <a:r>
              <a:rPr lang="en-US" altLang="zh-TW" sz="2800" dirty="0"/>
              <a:t> </a:t>
            </a:r>
            <a:r>
              <a:rPr lang="zh-TW" altLang="en-US" sz="2800" dirty="0"/>
              <a:t>提供篩選條件快速縮小查詢範圍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5" name="四角形吹き出し 14"/>
          <p:cNvSpPr/>
          <p:nvPr/>
        </p:nvSpPr>
        <p:spPr>
          <a:xfrm>
            <a:off x="6545076" y="2190295"/>
            <a:ext cx="2133388" cy="644989"/>
          </a:xfrm>
          <a:prstGeom prst="wedgeRectCallout">
            <a:avLst>
              <a:gd name="adj1" fmla="val -71382"/>
              <a:gd name="adj2" fmla="val -1461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1400" b="1" dirty="0"/>
              <a:t>預先顯示篩選結果數量</a:t>
            </a:r>
            <a:endParaRPr kumimoji="1" lang="ja-JP" altLang="en-US" sz="1400" b="1" dirty="0"/>
          </a:p>
        </p:txBody>
      </p:sp>
      <p:sp>
        <p:nvSpPr>
          <p:cNvPr id="16" name="四角形吹き出し 15"/>
          <p:cNvSpPr/>
          <p:nvPr/>
        </p:nvSpPr>
        <p:spPr>
          <a:xfrm>
            <a:off x="6545076" y="1187062"/>
            <a:ext cx="1702638" cy="657922"/>
          </a:xfrm>
          <a:prstGeom prst="wedgeRectCallout">
            <a:avLst>
              <a:gd name="adj1" fmla="val -77238"/>
              <a:gd name="adj2" fmla="val 6749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1400" b="1" dirty="0"/>
              <a:t>條列各種篩選條件</a:t>
            </a:r>
            <a:endParaRPr kumimoji="1" lang="ja-JP" altLang="en-US" sz="1400" b="1" dirty="0"/>
          </a:p>
        </p:txBody>
      </p:sp>
      <p:sp>
        <p:nvSpPr>
          <p:cNvPr id="18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13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64542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/>
              <a:t>Quick Search</a:t>
            </a:r>
            <a:r>
              <a:rPr lang="ja-JP" altLang="en-US" dirty="0"/>
              <a:t>：</a:t>
            </a:r>
            <a:r>
              <a:rPr lang="zh-TW" altLang="en-US" dirty="0"/>
              <a:t>反應查詢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707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ボックス 14"/>
          <p:cNvSpPr txBox="1"/>
          <p:nvPr/>
        </p:nvSpPr>
        <p:spPr>
          <a:xfrm>
            <a:off x="483826" y="931610"/>
            <a:ext cx="840971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u="sng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検索例：</a:t>
            </a:r>
            <a:r>
              <a:rPr kumimoji="1" lang="en-US" altLang="ja-JP" b="1" u="sng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Esomeprazole</a:t>
            </a:r>
            <a:r>
              <a:rPr kumimoji="1" lang="zh-TW" altLang="en-US" b="1" u="sng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之衍生物合成方式查詢</a:t>
            </a:r>
            <a:endParaRPr kumimoji="1" lang="en-US" altLang="ja-JP" b="1" u="sng" dirty="0">
              <a:solidFill>
                <a:srgbClr val="FF8200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zh-TW" sz="1600" dirty="0" err="1"/>
              <a:t>Esomeprazole</a:t>
            </a:r>
            <a:r>
              <a:rPr lang="zh-TW" altLang="en-US" sz="1600" dirty="0"/>
              <a:t>為一種稱為「氫離子幫浦阻斷劑」類的藥物。此類藥物具有顯著及長效</a:t>
            </a:r>
            <a:r>
              <a:rPr lang="en-US" altLang="zh-TW" sz="1600" dirty="0"/>
              <a:t>﹑</a:t>
            </a:r>
            <a:r>
              <a:rPr lang="zh-TW" altLang="en-US" sz="1600" dirty="0"/>
              <a:t>降低「胃酸分泌」的作用。</a:t>
            </a:r>
            <a:endParaRPr kumimoji="1" lang="en-US" altLang="ja-JP" sz="1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點擊</a:t>
            </a:r>
            <a:r>
              <a:rPr kumimoji="1" lang="ja-JP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「</a:t>
            </a:r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Create Structure or Reaction Drawing</a:t>
            </a:r>
            <a:r>
              <a:rPr kumimoji="1" lang="ja-JP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」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，移至繪圖畫面</a:t>
            </a:r>
            <a:endParaRPr kumimoji="1" lang="en-US" altLang="ja-JP" sz="16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435268" y="3905290"/>
            <a:ext cx="4708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 startAt="2"/>
            </a:pP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點擊</a:t>
            </a:r>
            <a:r>
              <a:rPr kumimoji="1" lang="ja-JP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「</a:t>
            </a:r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Create structure template from name</a:t>
            </a:r>
            <a:r>
              <a:rPr kumimoji="1" lang="ja-JP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」</a:t>
            </a:r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15</a:t>
            </a:fld>
            <a:endParaRPr lang="en-US" sz="9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zh-TW" altLang="en-US" sz="2800" dirty="0"/>
              <a:t>反應條件設定</a:t>
            </a:r>
            <a:r>
              <a:rPr lang="en-US" altLang="zh-TW" sz="2800" dirty="0"/>
              <a:t>(1/3)</a:t>
            </a:r>
            <a:endParaRPr lang="en-US" sz="2800" dirty="0">
              <a:solidFill>
                <a:srgbClr val="FF660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22" y="2616176"/>
            <a:ext cx="3763433" cy="221246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角丸四角形 3"/>
          <p:cNvSpPr/>
          <p:nvPr/>
        </p:nvSpPr>
        <p:spPr>
          <a:xfrm>
            <a:off x="1412346" y="4368609"/>
            <a:ext cx="2211072" cy="3856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023" y="4358065"/>
            <a:ext cx="4550694" cy="210585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7" name="矢印: 下 16"/>
          <p:cNvSpPr/>
          <p:nvPr/>
        </p:nvSpPr>
        <p:spPr>
          <a:xfrm rot="17898525">
            <a:off x="3981777" y="4472315"/>
            <a:ext cx="489397" cy="42500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3"/>
          <p:cNvSpPr/>
          <p:nvPr/>
        </p:nvSpPr>
        <p:spPr>
          <a:xfrm>
            <a:off x="6367566" y="4599848"/>
            <a:ext cx="1319213" cy="22879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5068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5412280" y="1070363"/>
            <a:ext cx="328323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名稱輸入畫面</a:t>
            </a:r>
            <a:r>
              <a:rPr kumimoji="1" lang="ja-JP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zh-TW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輸入</a:t>
            </a: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kumimoji="1" lang="en-US" altLang="ja-JP" sz="14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esomeprazole</a:t>
            </a: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kumimoji="1" lang="zh-TW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，點擊放大鏡圖案</a:t>
            </a: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33020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還可選擇以下條件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901700" lvl="2" indent="-285750">
              <a:buFont typeface="Arial" panose="020B0604020202020204" pitchFamily="34" charset="0"/>
              <a:buChar char="-"/>
            </a:pP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完全一致</a:t>
            </a: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(is)</a:t>
            </a:r>
          </a:p>
          <a:p>
            <a:pPr marL="901700" lvl="2" indent="-285750">
              <a:buFont typeface="Arial" panose="020B0604020202020204" pitchFamily="34" charset="0"/>
              <a:buChar char="-"/>
            </a:pP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前方一致</a:t>
            </a: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(starts with)</a:t>
            </a:r>
          </a:p>
          <a:p>
            <a:pPr marL="901700" lvl="2" indent="-285750">
              <a:buFont typeface="Arial" panose="020B0604020202020204" pitchFamily="34" charset="0"/>
              <a:buChar char="-"/>
            </a:pP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後方一致</a:t>
            </a: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(ends with)</a:t>
            </a:r>
          </a:p>
          <a:p>
            <a:pPr marL="901700" lvl="2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部分一致</a:t>
            </a: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(contains)</a:t>
            </a:r>
          </a:p>
          <a:p>
            <a:pPr marL="33020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可能同時有多種名稱可供選擇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zh-TW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編輯構造式</a:t>
            </a:r>
            <a:r>
              <a:rPr kumimoji="1" lang="ja-JP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sz="1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zh-TW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依名稱自動產生結構</a:t>
            </a: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為了以</a:t>
            </a:r>
            <a:r>
              <a:rPr kumimoji="1" lang="en-US" altLang="ja-JP" sz="12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esomeprazole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的主結構進行查詢，透過</a:t>
            </a:r>
            <a:r>
              <a:rPr kumimoji="1" lang="en-US" altLang="zh-TW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Structure editor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進行編輯，將環上的取代基全部刪除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39" y="1099317"/>
            <a:ext cx="4621710" cy="154057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39" y="3181829"/>
            <a:ext cx="4623607" cy="294580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088" y="5325750"/>
            <a:ext cx="2586900" cy="1439937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楕円 7"/>
          <p:cNvSpPr/>
          <p:nvPr/>
        </p:nvSpPr>
        <p:spPr>
          <a:xfrm>
            <a:off x="3772641" y="1572803"/>
            <a:ext cx="391172" cy="2017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21349" y="1402763"/>
            <a:ext cx="247650" cy="266700"/>
          </a:xfrm>
          <a:prstGeom prst="rect">
            <a:avLst/>
          </a:prstGeom>
        </p:spPr>
      </p:pic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8695518" y="6566150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16</a:t>
            </a:fld>
            <a:endParaRPr lang="en-US" sz="9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zh-TW" altLang="en-US" sz="2800" dirty="0"/>
              <a:t>反應條件設定</a:t>
            </a:r>
            <a:r>
              <a:rPr lang="en-US" altLang="zh-TW" sz="2800" dirty="0"/>
              <a:t>(2/3)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08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5777" r="55866" b="10000"/>
          <a:stretch/>
        </p:blipFill>
        <p:spPr bwMode="auto">
          <a:xfrm>
            <a:off x="1043122" y="4152900"/>
            <a:ext cx="4108749" cy="2236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2" r="50287" b="6444"/>
          <a:stretch/>
        </p:blipFill>
        <p:spPr bwMode="auto">
          <a:xfrm>
            <a:off x="542361" y="1082558"/>
            <a:ext cx="5109139" cy="25478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756262" y="979203"/>
            <a:ext cx="3137280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傳送結構至查詢頁面</a:t>
            </a:r>
            <a:endParaRPr kumimoji="1" lang="ja-JP" alt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選擇 </a:t>
            </a:r>
            <a:r>
              <a:rPr kumimoji="1" lang="en-US" altLang="zh-TW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As </a:t>
            </a: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Substructure</a:t>
            </a: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點擊</a:t>
            </a:r>
            <a:r>
              <a:rPr kumimoji="1" lang="ja-JP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「</a:t>
            </a:r>
            <a:r>
              <a:rPr kumimoji="1" lang="en-US" altLang="ja-JP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Transfer to query</a:t>
            </a:r>
            <a:r>
              <a:rPr kumimoji="1" lang="ja-JP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」</a:t>
            </a: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進入查詢頁面</a:t>
            </a: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endParaRPr kumimoji="1" lang="en-US" altLang="zh-TW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9388" indent="-179388"/>
            <a:r>
              <a:rPr kumimoji="1" lang="en-US" altLang="ja-JP" sz="12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endParaRPr kumimoji="1" lang="en-US" altLang="ja-JP" sz="14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zh-TW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開始進行查詢</a:t>
            </a:r>
            <a:endParaRPr kumimoji="1" lang="ja-JP" alt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當結構顯示在畫面上後，點擊</a:t>
            </a:r>
            <a:r>
              <a:rPr kumimoji="1" lang="ja-JP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「</a:t>
            </a:r>
            <a:r>
              <a:rPr kumimoji="1" lang="en-US" altLang="zh-TW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Find</a:t>
            </a:r>
            <a:r>
              <a:rPr kumimoji="1" lang="ja-JP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」</a:t>
            </a: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開始查詢</a:t>
            </a:r>
            <a:endParaRPr kumimoji="1" lang="ja-JP" alt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17</a:t>
            </a:fld>
            <a:endParaRPr lang="en-US" sz="900" dirty="0"/>
          </a:p>
        </p:txBody>
      </p:sp>
      <p:sp>
        <p:nvSpPr>
          <p:cNvPr id="9" name="角丸四角形 8"/>
          <p:cNvSpPr/>
          <p:nvPr/>
        </p:nvSpPr>
        <p:spPr>
          <a:xfrm>
            <a:off x="3594100" y="3308254"/>
            <a:ext cx="785030" cy="3856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4596648" y="4032422"/>
            <a:ext cx="724652" cy="3856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zh-TW" altLang="en-US" sz="2800" dirty="0"/>
              <a:t>反應條件設定</a:t>
            </a:r>
            <a:r>
              <a:rPr lang="en-US" altLang="zh-TW" sz="2800" dirty="0"/>
              <a:t>(3/3)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2" name="角丸四角形 8"/>
          <p:cNvSpPr/>
          <p:nvPr/>
        </p:nvSpPr>
        <p:spPr>
          <a:xfrm>
            <a:off x="4379129" y="1415954"/>
            <a:ext cx="1272371" cy="22779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6"/>
          <p:cNvSpPr txBox="1"/>
          <p:nvPr/>
        </p:nvSpPr>
        <p:spPr>
          <a:xfrm>
            <a:off x="4520218" y="1154344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①</a:t>
            </a:r>
          </a:p>
        </p:txBody>
      </p:sp>
      <p:sp>
        <p:nvSpPr>
          <p:cNvPr id="14" name="テキスト ボックス 17"/>
          <p:cNvSpPr txBox="1"/>
          <p:nvPr/>
        </p:nvSpPr>
        <p:spPr>
          <a:xfrm>
            <a:off x="3551671" y="3046644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②</a:t>
            </a:r>
          </a:p>
        </p:txBody>
      </p:sp>
    </p:spTree>
    <p:extLst>
      <p:ext uri="{BB962C8B-B14F-4D97-AF65-F5344CB8AC3E}">
        <p14:creationId xmlns:p14="http://schemas.microsoft.com/office/powerpoint/2010/main" val="81775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977489" y="1147206"/>
            <a:ext cx="2881315" cy="5055350"/>
            <a:chOff x="950184" y="1394986"/>
            <a:chExt cx="2881315" cy="505535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49" t="25848" r="50287" b="6444"/>
            <a:stretch/>
          </p:blipFill>
          <p:spPr bwMode="auto">
            <a:xfrm>
              <a:off x="950184" y="1394986"/>
              <a:ext cx="2834415" cy="50553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3" t="84218" r="50287" b="10169"/>
            <a:stretch/>
          </p:blipFill>
          <p:spPr bwMode="auto">
            <a:xfrm>
              <a:off x="2261891" y="6031236"/>
              <a:ext cx="1569608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テキスト ボックス 5"/>
          <p:cNvSpPr txBox="1"/>
          <p:nvPr/>
        </p:nvSpPr>
        <p:spPr>
          <a:xfrm>
            <a:off x="4323806" y="1124243"/>
            <a:ext cx="4433331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ja-JP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① </a:t>
            </a:r>
            <a:r>
              <a:rPr kumimoji="1" lang="zh-TW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結構查詢選項</a:t>
            </a:r>
            <a:endParaRPr kumimoji="1" lang="ja-JP" alt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As Drawn</a:t>
            </a: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完全相同</a:t>
            </a:r>
            <a:endParaRPr kumimoji="1" lang="ja-JP" altLang="en-US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zh-TW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As </a:t>
            </a: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Substructure</a:t>
            </a: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衍生物查詢</a:t>
            </a:r>
            <a:endParaRPr kumimoji="1" lang="ja-JP" altLang="en-US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on all atoms</a:t>
            </a: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所有原子取代</a:t>
            </a:r>
            <a:endParaRPr kumimoji="1" lang="en-US" altLang="zh-TW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on heteroatoms</a:t>
            </a: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雜原子取代</a:t>
            </a:r>
            <a:endParaRPr kumimoji="1" lang="ja-JP" altLang="en-US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Similarity</a:t>
            </a: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相似性查詢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kumimoji="1" lang="ja-JP" altLang="en-US" sz="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ja-JP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② </a:t>
            </a:r>
            <a:r>
              <a:rPr kumimoji="1" lang="zh-TW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其他查詢選項</a:t>
            </a:r>
            <a:endParaRPr kumimoji="1" lang="ja-JP" alt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Tautomers</a:t>
            </a:r>
            <a:endParaRPr kumimoji="1" lang="ja-JP" altLang="en-US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Stereo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Additional ring closure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Related </a:t>
            </a:r>
            <a:r>
              <a:rPr kumimoji="1" lang="en-US" altLang="ja-JP" sz="12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Markush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Salts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Mixtures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Isotopes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Charges</a:t>
            </a:r>
          </a:p>
          <a:p>
            <a:endParaRPr kumimoji="1" lang="ja-JP" altLang="en-US" sz="12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四角形: 角を丸くする 6"/>
          <p:cNvSpPr/>
          <p:nvPr/>
        </p:nvSpPr>
        <p:spPr>
          <a:xfrm>
            <a:off x="888274" y="1374164"/>
            <a:ext cx="2943225" cy="18389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四角形: 角を丸くする 7"/>
          <p:cNvSpPr/>
          <p:nvPr/>
        </p:nvSpPr>
        <p:spPr>
          <a:xfrm>
            <a:off x="888273" y="3418767"/>
            <a:ext cx="2943225" cy="278378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41971" y="120488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①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41971" y="3336068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②</a:t>
            </a:r>
          </a:p>
        </p:txBody>
      </p:sp>
      <p:sp>
        <p:nvSpPr>
          <p:cNvPr id="11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18</a:t>
            </a:fld>
            <a:endParaRPr lang="en-US" sz="9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zh-TW" altLang="en-US" sz="2800" dirty="0"/>
              <a:t>查詢選項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82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4" t="15928" r="7847" b="4222"/>
          <a:stretch/>
        </p:blipFill>
        <p:spPr bwMode="auto">
          <a:xfrm>
            <a:off x="518142" y="2262220"/>
            <a:ext cx="4826568" cy="29050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18142" y="989360"/>
            <a:ext cx="83240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ja-JP" sz="16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Reaxys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會先顯示分類結果，如以結構查詢，會同時顯示化合物結果及反應結果。</a:t>
            </a:r>
            <a:endParaRPr kumimoji="1" lang="en-US" altLang="ja-JP" sz="16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endParaRPr kumimoji="1" lang="en-US" altLang="ja-JP" sz="16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為了查詢</a:t>
            </a:r>
            <a:r>
              <a:rPr kumimoji="1" lang="en-US" altLang="ja-JP" sz="16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Esomeprazole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及其衍生物的合成方法，點擊</a:t>
            </a:r>
            <a:r>
              <a:rPr kumimoji="1" lang="en-US" altLang="zh-TW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eaction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之中的</a:t>
            </a:r>
            <a:r>
              <a:rPr kumimoji="1" lang="ja-JP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「</a:t>
            </a:r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View Results</a:t>
            </a:r>
            <a:r>
              <a:rPr kumimoji="1" lang="ja-JP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」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按鈕</a:t>
            </a:r>
            <a:endParaRPr kumimoji="1" lang="en-US" altLang="ja-JP" sz="16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018" y="3744364"/>
            <a:ext cx="3345412" cy="28151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矢印: 右 7"/>
          <p:cNvSpPr/>
          <p:nvPr/>
        </p:nvSpPr>
        <p:spPr>
          <a:xfrm rot="1502020">
            <a:off x="4445127" y="3610076"/>
            <a:ext cx="1211748" cy="35515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 flipH="1">
            <a:off x="5350105" y="3405810"/>
            <a:ext cx="2540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&lt;Preview Results&gt;</a:t>
            </a:r>
            <a:endParaRPr kumimoji="1" lang="ja-JP" altLang="en-US" sz="1600" dirty="0" err="1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19</a:t>
            </a:fld>
            <a:endParaRPr lang="en-US" sz="9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查詢結果顯示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2" name="四角形吹き出し 11"/>
          <p:cNvSpPr/>
          <p:nvPr/>
        </p:nvSpPr>
        <p:spPr>
          <a:xfrm>
            <a:off x="5427018" y="2239708"/>
            <a:ext cx="2896193" cy="633629"/>
          </a:xfrm>
          <a:prstGeom prst="wedgeRectCallout">
            <a:avLst>
              <a:gd name="adj1" fmla="val -76600"/>
              <a:gd name="adj2" fmla="val 8648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1400" dirty="0"/>
              <a:t>顯示化合物及反應的</a:t>
            </a: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查詢</a:t>
            </a:r>
            <a:r>
              <a:rPr kumimoji="1" lang="zh-TW" altLang="en-US" sz="1400" dirty="0"/>
              <a:t>結果</a:t>
            </a:r>
            <a:endParaRPr kumimoji="1" lang="en-US" altLang="ja-JP" sz="1400" dirty="0"/>
          </a:p>
        </p:txBody>
      </p:sp>
      <p:sp>
        <p:nvSpPr>
          <p:cNvPr id="14" name="角丸四角形 13"/>
          <p:cNvSpPr/>
          <p:nvPr/>
        </p:nvSpPr>
        <p:spPr>
          <a:xfrm>
            <a:off x="4515050" y="4688202"/>
            <a:ext cx="682135" cy="27263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四角形吹き出し 14"/>
          <p:cNvSpPr/>
          <p:nvPr/>
        </p:nvSpPr>
        <p:spPr>
          <a:xfrm>
            <a:off x="2607384" y="5697572"/>
            <a:ext cx="2528286" cy="633629"/>
          </a:xfrm>
          <a:prstGeom prst="wedgeRectCallout">
            <a:avLst>
              <a:gd name="adj1" fmla="val 89668"/>
              <a:gd name="adj2" fmla="val -10867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Preview Results</a:t>
            </a: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會顯示</a:t>
            </a:r>
            <a:r>
              <a:rPr kumimoji="1" lang="en-US" altLang="zh-TW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Top3</a:t>
            </a: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的查詢結果</a:t>
            </a:r>
            <a:endParaRPr kumimoji="1" lang="en-US" altLang="ja-JP" sz="1400" dirty="0"/>
          </a:p>
        </p:txBody>
      </p:sp>
      <p:sp>
        <p:nvSpPr>
          <p:cNvPr id="13" name="角丸四角形 12"/>
          <p:cNvSpPr/>
          <p:nvPr/>
        </p:nvSpPr>
        <p:spPr>
          <a:xfrm>
            <a:off x="3871527" y="3244140"/>
            <a:ext cx="555373" cy="17917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014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12032"/>
            <a:ext cx="8238319" cy="418645"/>
          </a:xfrm>
        </p:spPr>
        <p:txBody>
          <a:bodyPr/>
          <a:lstStyle/>
          <a:p>
            <a:r>
              <a:rPr lang="ja-JP" altLang="en-US" sz="2800" b="1" dirty="0"/>
              <a:t>目次</a:t>
            </a:r>
            <a:endParaRPr lang="en-US" sz="2800" b="1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64021" y="929748"/>
            <a:ext cx="789752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lnSpc>
                <a:spcPct val="150000"/>
              </a:lnSpc>
              <a:buAutoNum type="arabicPeriod"/>
            </a:pPr>
            <a:r>
              <a:rPr lang="en-US" altLang="zh-TW" sz="2000" dirty="0" err="1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Reaxys</a:t>
            </a:r>
            <a:r>
              <a:rPr lang="zh-TW" altLang="en-US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介紹</a:t>
            </a:r>
            <a:endParaRPr lang="en-US" altLang="ja-JP" sz="20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58775" indent="-358775">
              <a:lnSpc>
                <a:spcPct val="150000"/>
              </a:lnSpc>
              <a:buAutoNum type="arabicPeriod"/>
            </a:pPr>
            <a:r>
              <a:rPr lang="en-US" altLang="ja-JP" sz="2000" dirty="0" err="1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Reaxys</a:t>
            </a:r>
            <a:r>
              <a:rPr lang="zh-TW" altLang="en-US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查詢頁面介紹</a:t>
            </a:r>
            <a:endParaRPr lang="en-US" altLang="ja-JP" sz="20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58775" indent="-358775">
              <a:lnSpc>
                <a:spcPct val="150000"/>
              </a:lnSpc>
              <a:buAutoNum type="arabicPeriod"/>
            </a:pPr>
            <a:r>
              <a:rPr lang="en-US" altLang="ja-JP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Quick Search</a:t>
            </a:r>
            <a:r>
              <a:rPr lang="ja-JP" altLang="en-US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lang="zh-TW" altLang="en-US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反應查詢</a:t>
            </a:r>
            <a:endParaRPr lang="en-US" altLang="ja-JP" sz="20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58775" indent="-358775">
              <a:lnSpc>
                <a:spcPct val="150000"/>
              </a:lnSpc>
              <a:buAutoNum type="arabicPeriod"/>
            </a:pPr>
            <a:r>
              <a:rPr lang="en-US" altLang="ja-JP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Synthesis Planner</a:t>
            </a:r>
          </a:p>
          <a:p>
            <a:pPr marL="358775" indent="-358775">
              <a:lnSpc>
                <a:spcPct val="150000"/>
              </a:lnSpc>
              <a:buFontTx/>
              <a:buAutoNum type="arabicPeriod"/>
            </a:pPr>
            <a:r>
              <a:rPr lang="en-US" altLang="ja-JP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Quick Search </a:t>
            </a:r>
            <a:r>
              <a:rPr lang="ja-JP" altLang="en-US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lang="zh-TW" altLang="en-US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化合物、物性查詢</a:t>
            </a:r>
            <a:endParaRPr lang="en-US" altLang="ja-JP" sz="20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58775" indent="-358775">
              <a:lnSpc>
                <a:spcPct val="150000"/>
              </a:lnSpc>
              <a:buFontTx/>
              <a:buAutoNum type="arabicPeriod"/>
            </a:pPr>
            <a:r>
              <a:rPr kumimoji="1" lang="zh-TW" altLang="en-US" sz="2000" dirty="0"/>
              <a:t>查詢結果的輸出、儲存及通知</a:t>
            </a:r>
            <a:endParaRPr kumimoji="1" lang="en-US" altLang="ja-JP" sz="2000" dirty="0"/>
          </a:p>
          <a:p>
            <a:pPr marL="358775" indent="-358775">
              <a:lnSpc>
                <a:spcPct val="150000"/>
              </a:lnSpc>
              <a:buAutoNum type="arabicPeriod"/>
            </a:pPr>
            <a:r>
              <a:rPr lang="en-US" altLang="ja-JP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Query Builder</a:t>
            </a:r>
          </a:p>
          <a:p>
            <a:pPr marL="358775" indent="-358775">
              <a:lnSpc>
                <a:spcPct val="150000"/>
              </a:lnSpc>
              <a:buAutoNum type="arabicPeriod"/>
            </a:pPr>
            <a:r>
              <a:rPr lang="en-US" altLang="ja-JP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Query Builder</a:t>
            </a:r>
            <a:r>
              <a:rPr lang="zh-TW" altLang="en-US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查詢範例</a:t>
            </a:r>
            <a:endParaRPr lang="en-US" altLang="ja-JP" sz="20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kumimoji="1" lang="zh-TW" altLang="en-US" dirty="0">
                <a:solidFill>
                  <a:schemeClr val="tx1">
                    <a:lumMod val="75000"/>
                  </a:schemeClr>
                </a:solidFill>
              </a:rPr>
              <a:t>多條件查詢（天然物、抗菌活性、分子式）</a:t>
            </a: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kumimoji="1" lang="ja-JP" altLang="en-US" dirty="0">
                <a:solidFill>
                  <a:schemeClr val="tx1">
                    <a:lumMod val="75000"/>
                  </a:schemeClr>
                </a:solidFill>
              </a:rPr>
              <a:t>排除</a:t>
            </a:r>
            <a:r>
              <a:rPr kumimoji="1" lang="ja-JP" altLang="en-US" dirty="0" smtClean="0">
                <a:solidFill>
                  <a:schemeClr val="tx1">
                    <a:lumMod val="75000"/>
                  </a:schemeClr>
                </a:solidFill>
              </a:rPr>
              <a:t>雜訊</a:t>
            </a:r>
            <a:endParaRPr kumimoji="1" lang="en-US" altLang="ja-JP" sz="1600" dirty="0"/>
          </a:p>
          <a:p>
            <a:pPr marL="428625" indent="-342900">
              <a:buFont typeface="+mj-ea"/>
              <a:buAutoNum type="circleNumDbPlain"/>
            </a:pPr>
            <a:endParaRPr kumimoji="1" lang="en-US" altLang="ja-JP" sz="1600" dirty="0"/>
          </a:p>
          <a:p>
            <a:pPr marL="428625" indent="-342900">
              <a:buFont typeface="+mj-ea"/>
              <a:buAutoNum type="circleNumDbPlain"/>
            </a:pPr>
            <a:endParaRPr kumimoji="1" lang="en-US" altLang="ja-JP" sz="1600" dirty="0"/>
          </a:p>
          <a:p>
            <a:endParaRPr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buAutoNum type="arabicPeriod"/>
            </a:pPr>
            <a:endParaRPr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buAutoNum type="arabicPeriod"/>
            </a:pPr>
            <a:endParaRPr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buAutoNum type="arabicPeriod"/>
            </a:pPr>
            <a:endParaRPr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080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6" t="16367" r="7708" b="967"/>
          <a:stretch/>
        </p:blipFill>
        <p:spPr bwMode="auto">
          <a:xfrm>
            <a:off x="3786352" y="1942884"/>
            <a:ext cx="4909166" cy="303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57199" y="1144926"/>
            <a:ext cx="8436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zh-TW" sz="16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Esomeprazole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及其衍生物合成方法的搜索結果，可使用各種篩選條件縮小查詢範圍，並可從搜索結果中連結全文頁面及還檢視引用情形。</a:t>
            </a: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200" y="1942883"/>
            <a:ext cx="330115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ja-JP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項目</a:t>
            </a: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逐項顯示查詢結果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購買原料資訊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實驗步驟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篩選條件</a:t>
            </a: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17550" lvl="1" indent="-2603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各種反應條件、書目資訊可做為篩選條件。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篩選軌跡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查詢結果排序方式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17550" lvl="1" indent="-2603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預設為</a:t>
            </a:r>
            <a:r>
              <a:rPr kumimoji="1" lang="en-US" altLang="ja-JP" sz="12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Reaxys</a:t>
            </a: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 ranking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，亦可自行切換其他方式。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17550" lvl="1" indent="-2603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可進行升序或降序排序。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輸出結果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235090" y="2593383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64338" y="3495666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②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726366" y="4189639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③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506788" y="1989680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④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426524" y="2216685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⑤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019652" y="2172078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⑥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802358" y="2423751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⑦</a:t>
            </a:r>
          </a:p>
        </p:txBody>
      </p:sp>
      <p:sp>
        <p:nvSpPr>
          <p:cNvPr id="24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20</a:t>
            </a:fld>
            <a:endParaRPr lang="en-US" sz="900" dirty="0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(1/7)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25" name="角丸四角形 12"/>
          <p:cNvSpPr/>
          <p:nvPr/>
        </p:nvSpPr>
        <p:spPr>
          <a:xfrm>
            <a:off x="5364338" y="2778356"/>
            <a:ext cx="3331180" cy="128767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角丸四角形 12"/>
          <p:cNvSpPr/>
          <p:nvPr/>
        </p:nvSpPr>
        <p:spPr>
          <a:xfrm>
            <a:off x="5633057" y="3535673"/>
            <a:ext cx="286654" cy="1903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角丸四角形 12"/>
          <p:cNvSpPr/>
          <p:nvPr/>
        </p:nvSpPr>
        <p:spPr>
          <a:xfrm>
            <a:off x="5998816" y="4239776"/>
            <a:ext cx="706783" cy="1903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角丸四角形 12"/>
          <p:cNvSpPr/>
          <p:nvPr/>
        </p:nvSpPr>
        <p:spPr>
          <a:xfrm>
            <a:off x="3752254" y="2226516"/>
            <a:ext cx="286654" cy="23284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角丸四角形 12"/>
          <p:cNvSpPr/>
          <p:nvPr/>
        </p:nvSpPr>
        <p:spPr>
          <a:xfrm>
            <a:off x="4047980" y="2262494"/>
            <a:ext cx="1243347" cy="271900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角丸四角形 12"/>
          <p:cNvSpPr/>
          <p:nvPr/>
        </p:nvSpPr>
        <p:spPr>
          <a:xfrm>
            <a:off x="6128088" y="2459358"/>
            <a:ext cx="286654" cy="1903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角丸四角形 12"/>
          <p:cNvSpPr/>
          <p:nvPr/>
        </p:nvSpPr>
        <p:spPr>
          <a:xfrm>
            <a:off x="8072712" y="2452293"/>
            <a:ext cx="571416" cy="1903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1184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17" t="24133" r="8166" b="6000"/>
          <a:stretch/>
        </p:blipFill>
        <p:spPr bwMode="auto">
          <a:xfrm>
            <a:off x="1108206" y="4129921"/>
            <a:ext cx="3082623" cy="24548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3" t="40989" r="7667" b="5999"/>
          <a:stretch/>
        </p:blipFill>
        <p:spPr bwMode="auto">
          <a:xfrm>
            <a:off x="605116" y="1306302"/>
            <a:ext cx="4088804" cy="24409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319929" y="4103726"/>
            <a:ext cx="2334895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排序類型</a:t>
            </a:r>
            <a:endParaRPr kumimoji="1" lang="ja-JP" alt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44450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Reaxys</a:t>
            </a: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 ranking</a:t>
            </a:r>
          </a:p>
          <a:p>
            <a:pPr marL="44450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No of references</a:t>
            </a:r>
          </a:p>
          <a:p>
            <a:pPr marL="44450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Reactant availability</a:t>
            </a:r>
          </a:p>
          <a:p>
            <a:pPr marL="44450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Product availability</a:t>
            </a:r>
          </a:p>
          <a:p>
            <a:pPr marL="44450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MW of product</a:t>
            </a:r>
          </a:p>
          <a:p>
            <a:pPr marL="44450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Yield</a:t>
            </a:r>
          </a:p>
          <a:p>
            <a:pPr marL="44450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Publication year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5567" y="998525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③</a:t>
            </a:r>
            <a:r>
              <a:rPr kumimoji="1" lang="zh-TW" altLang="en-US" sz="1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實驗步驟</a:t>
            </a:r>
            <a:endParaRPr kumimoji="1" lang="ja-JP" altLang="en-US" sz="14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1287" y="3795949"/>
            <a:ext cx="1770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kumimoji="1" lang="zh-TW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切換結果排序方式</a:t>
            </a:r>
            <a:endParaRPr kumimoji="1" lang="ja-JP" altLang="en-US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四角形: 角を丸くする 8"/>
          <p:cNvSpPr/>
          <p:nvPr/>
        </p:nvSpPr>
        <p:spPr>
          <a:xfrm>
            <a:off x="2925666" y="4384762"/>
            <a:ext cx="1265163" cy="17264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21</a:t>
            </a:fld>
            <a:endParaRPr lang="en-US" sz="900" dirty="0"/>
          </a:p>
        </p:txBody>
      </p:sp>
      <p:sp>
        <p:nvSpPr>
          <p:cNvPr id="14" name="四角形: 角を丸くする 8"/>
          <p:cNvSpPr/>
          <p:nvPr/>
        </p:nvSpPr>
        <p:spPr>
          <a:xfrm>
            <a:off x="1186448" y="3042304"/>
            <a:ext cx="1018367" cy="2567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(2/7)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3" name="テキスト ボックス 21"/>
          <p:cNvSpPr txBox="1"/>
          <p:nvPr/>
        </p:nvSpPr>
        <p:spPr>
          <a:xfrm>
            <a:off x="511287" y="3793090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⑥</a:t>
            </a:r>
          </a:p>
        </p:txBody>
      </p:sp>
    </p:spTree>
    <p:extLst>
      <p:ext uri="{BB962C8B-B14F-4D97-AF65-F5344CB8AC3E}">
        <p14:creationId xmlns:p14="http://schemas.microsoft.com/office/powerpoint/2010/main" val="2204782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77" y="1697088"/>
            <a:ext cx="2538488" cy="462272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127174" y="2127536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結構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127174" y="2480627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產率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27174" y="2833718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試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劑、催化劑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27174" y="3178263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溶劑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27174" y="3497170"/>
            <a:ext cx="1210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催化劑分類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127174" y="3841715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溶劑分類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27174" y="4186260"/>
            <a:ext cx="1672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作為產物的可用性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127174" y="4505167"/>
            <a:ext cx="1826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作為反應物的可用性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7174" y="4841166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反應類型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7174" y="5168619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文獻類型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127174" y="5504615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出版年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127174" y="5900993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en-US" altLang="ja-JP" sz="1200" dirty="0">
                <a:latin typeface="Arial" pitchFamily="34" charset="0"/>
                <a:cs typeface="Arial" pitchFamily="34" charset="0"/>
              </a:rPr>
              <a:t>1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步反應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22</a:t>
            </a:fld>
            <a:endParaRPr lang="en-US" sz="9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20519" y="946106"/>
            <a:ext cx="8547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反應查詢之篩選條件</a:t>
            </a:r>
            <a:endParaRPr kumimoji="1" lang="ja-JP" alt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82837" y="1389311"/>
            <a:ext cx="11015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sz="1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kumimoji="1" lang="zh-TW" altLang="en-US" sz="1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篩選條件</a:t>
            </a:r>
            <a:endParaRPr kumimoji="1" lang="ja-JP" altLang="en-US" sz="14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四角形吹き出し 20"/>
          <p:cNvSpPr/>
          <p:nvPr/>
        </p:nvSpPr>
        <p:spPr>
          <a:xfrm>
            <a:off x="5799325" y="2026420"/>
            <a:ext cx="2896193" cy="1084297"/>
          </a:xfrm>
          <a:prstGeom prst="wedgeRectCallout">
            <a:avLst>
              <a:gd name="adj1" fmla="val -79231"/>
              <a:gd name="adj2" fmla="val 1045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1400" dirty="0"/>
              <a:t>使用篩選功能，除了縮小查詢結果範圍外，還可以作為瞭解趨勢的簡單工具</a:t>
            </a:r>
            <a:endParaRPr kumimoji="1" lang="ja-JP" altLang="en-US" sz="1400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(3/7)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5987" y="1388012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④</a:t>
            </a:r>
          </a:p>
        </p:txBody>
      </p:sp>
    </p:spTree>
    <p:extLst>
      <p:ext uri="{BB962C8B-B14F-4D97-AF65-F5344CB8AC3E}">
        <p14:creationId xmlns:p14="http://schemas.microsoft.com/office/powerpoint/2010/main" val="553289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457199" y="1218675"/>
            <a:ext cx="3097851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第</a:t>
            </a:r>
            <a:r>
              <a:rPr kumimoji="1" lang="en-US" altLang="zh-TW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筆紀錄的詳細內容</a:t>
            </a:r>
            <a:r>
              <a:rPr kumimoji="1" lang="ja-JP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sz="16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Experimental</a:t>
            </a:r>
            <a:r>
              <a:rPr kumimoji="1" lang="ja-JP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Procedure</a:t>
            </a: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實驗步驟詳細顯示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Show Reference</a:t>
            </a: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文獻來源顯示</a:t>
            </a:r>
            <a:endParaRPr kumimoji="1" lang="en-US" altLang="zh-TW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/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r>
              <a:rPr kumimoji="1" lang="en-US" altLang="ja-JP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kumimoji="1" lang="en-US" altLang="ja-JP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kumimoji="1" lang="en-US" altLang="ja-JP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060" y="496870"/>
            <a:ext cx="4937760" cy="595122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楕円 7"/>
          <p:cNvSpPr/>
          <p:nvPr/>
        </p:nvSpPr>
        <p:spPr>
          <a:xfrm>
            <a:off x="4402183" y="2913017"/>
            <a:ext cx="1227908" cy="339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/>
          <p:cNvSpPr/>
          <p:nvPr/>
        </p:nvSpPr>
        <p:spPr>
          <a:xfrm>
            <a:off x="5684986" y="2921725"/>
            <a:ext cx="1227908" cy="339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/>
          <p:cNvSpPr/>
          <p:nvPr/>
        </p:nvSpPr>
        <p:spPr>
          <a:xfrm>
            <a:off x="4299933" y="3853536"/>
            <a:ext cx="772420" cy="3352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23</a:t>
            </a:fld>
            <a:endParaRPr lang="en-US" sz="9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(4/7)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6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44" y="1176094"/>
            <a:ext cx="2647950" cy="137922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4" name="テキスト ボックス 3"/>
          <p:cNvSpPr txBox="1"/>
          <p:nvPr/>
        </p:nvSpPr>
        <p:spPr>
          <a:xfrm>
            <a:off x="3246594" y="1141191"/>
            <a:ext cx="55766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點擊</a:t>
            </a:r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Full Text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後，會連結至文獻出處</a:t>
            </a:r>
            <a:endParaRPr kumimoji="1" lang="en-US" altLang="ja-JP" sz="16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楕円 5"/>
          <p:cNvSpPr/>
          <p:nvPr/>
        </p:nvSpPr>
        <p:spPr>
          <a:xfrm>
            <a:off x="910498" y="2208076"/>
            <a:ext cx="1012121" cy="3126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44" y="3059557"/>
            <a:ext cx="7722394" cy="338613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矢印: 下 7"/>
          <p:cNvSpPr/>
          <p:nvPr/>
        </p:nvSpPr>
        <p:spPr>
          <a:xfrm>
            <a:off x="1174242" y="2635630"/>
            <a:ext cx="484632" cy="5517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24</a:t>
            </a:fld>
            <a:endParaRPr lang="en-US" sz="9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(5/7)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867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95778" y="1087436"/>
            <a:ext cx="8397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點擊</a:t>
            </a:r>
            <a:r>
              <a:rPr kumimoji="1" lang="en-US" altLang="zh-TW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etails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後，會顯示文獻的</a:t>
            </a:r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Abstract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、</a:t>
            </a:r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Index Term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，另外點擊</a:t>
            </a:r>
            <a:r>
              <a:rPr kumimoji="1" lang="en-US" altLang="zh-TW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Substance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及</a:t>
            </a:r>
            <a:r>
              <a:rPr kumimoji="1" lang="en-US" altLang="zh-TW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Reactions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會顯示文獻中所有相關的化合物及反應，而</a:t>
            </a:r>
            <a:r>
              <a:rPr kumimoji="1" lang="en-US" altLang="zh-TW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Full Text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則是文獻出處連結。</a:t>
            </a:r>
            <a:endParaRPr kumimoji="1" lang="en-US" altLang="ja-JP" sz="16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047" y="1672211"/>
            <a:ext cx="5881554" cy="168822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640" y="3569722"/>
            <a:ext cx="2947988" cy="1566863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336" y="4367441"/>
            <a:ext cx="2957513" cy="153828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561" y="3958895"/>
            <a:ext cx="2326355" cy="2598709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/>
          <a:srcRect b="38207"/>
          <a:stretch/>
        </p:blipFill>
        <p:spPr>
          <a:xfrm>
            <a:off x="6286917" y="3798552"/>
            <a:ext cx="2714625" cy="259917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cxnSp>
        <p:nvCxnSpPr>
          <p:cNvPr id="10" name="直線矢印コネクタ 9"/>
          <p:cNvCxnSpPr/>
          <p:nvPr/>
        </p:nvCxnSpPr>
        <p:spPr>
          <a:xfrm flipH="1">
            <a:off x="3614586" y="3142843"/>
            <a:ext cx="261257" cy="5225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>
            <a:cxnSpLocks/>
          </p:cNvCxnSpPr>
          <p:nvPr/>
        </p:nvCxnSpPr>
        <p:spPr>
          <a:xfrm flipH="1">
            <a:off x="4411989" y="3192180"/>
            <a:ext cx="486894" cy="13798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>
            <a:cxnSpLocks/>
          </p:cNvCxnSpPr>
          <p:nvPr/>
        </p:nvCxnSpPr>
        <p:spPr>
          <a:xfrm flipH="1">
            <a:off x="5700045" y="3133509"/>
            <a:ext cx="319570" cy="9548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>
            <a:cxnSpLocks/>
          </p:cNvCxnSpPr>
          <p:nvPr/>
        </p:nvCxnSpPr>
        <p:spPr>
          <a:xfrm>
            <a:off x="7050989" y="3177837"/>
            <a:ext cx="118932" cy="7204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楕円 13"/>
          <p:cNvSpPr/>
          <p:nvPr/>
        </p:nvSpPr>
        <p:spPr>
          <a:xfrm>
            <a:off x="3499254" y="2847811"/>
            <a:ext cx="745130" cy="2453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/>
          <p:cNvSpPr/>
          <p:nvPr/>
        </p:nvSpPr>
        <p:spPr>
          <a:xfrm>
            <a:off x="4503634" y="2847811"/>
            <a:ext cx="817854" cy="295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/>
          <p:cNvSpPr/>
          <p:nvPr/>
        </p:nvSpPr>
        <p:spPr>
          <a:xfrm>
            <a:off x="5623133" y="2846991"/>
            <a:ext cx="826256" cy="2453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/>
          <p:cNvSpPr/>
          <p:nvPr/>
        </p:nvSpPr>
        <p:spPr>
          <a:xfrm>
            <a:off x="6678424" y="2872629"/>
            <a:ext cx="745130" cy="2453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1"/>
          <p:cNvSpPr txBox="1">
            <a:spLocks/>
          </p:cNvSpPr>
          <p:nvPr/>
        </p:nvSpPr>
        <p:spPr>
          <a:xfrm>
            <a:off x="11092289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25</a:t>
            </a:fld>
            <a:endParaRPr lang="en-US" sz="900" dirty="0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7"/>
          <a:srcRect r="32188" b="37843"/>
          <a:stretch/>
        </p:blipFill>
        <p:spPr>
          <a:xfrm>
            <a:off x="619569" y="1919519"/>
            <a:ext cx="2304003" cy="254532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21" name="矢印: 下 7"/>
          <p:cNvSpPr/>
          <p:nvPr/>
        </p:nvSpPr>
        <p:spPr>
          <a:xfrm rot="13742355">
            <a:off x="2574828" y="2588095"/>
            <a:ext cx="367545" cy="179300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13"/>
          <p:cNvSpPr/>
          <p:nvPr/>
        </p:nvSpPr>
        <p:spPr>
          <a:xfrm>
            <a:off x="1399005" y="4211070"/>
            <a:ext cx="745130" cy="2453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25</a:t>
            </a:fld>
            <a:endParaRPr lang="en-US" sz="900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(6/7)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40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25" y="1124493"/>
            <a:ext cx="4935220" cy="141659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4" name="楕円 3"/>
          <p:cNvSpPr/>
          <p:nvPr/>
        </p:nvSpPr>
        <p:spPr>
          <a:xfrm>
            <a:off x="761540" y="1832788"/>
            <a:ext cx="908707" cy="3126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26" y="2748403"/>
            <a:ext cx="5802996" cy="351883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テキスト ボックス 7"/>
          <p:cNvSpPr txBox="1"/>
          <p:nvPr/>
        </p:nvSpPr>
        <p:spPr>
          <a:xfrm>
            <a:off x="5494946" y="1127413"/>
            <a:ext cx="3503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點擊作者名稱時，可連結至</a:t>
            </a:r>
            <a:r>
              <a:rPr kumimoji="1" lang="en-US" altLang="zh-TW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Scopus</a:t>
            </a:r>
            <a:r>
              <a:rPr kumimoji="1" lang="zh-TW" altLang="en-US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顯示該作者的相關著作及引用情形。</a:t>
            </a:r>
            <a:endParaRPr kumimoji="1"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26</a:t>
            </a:fld>
            <a:endParaRPr lang="en-US" sz="900" dirty="0"/>
          </a:p>
        </p:txBody>
      </p:sp>
      <p:sp>
        <p:nvSpPr>
          <p:cNvPr id="12" name="矢印: 下 7"/>
          <p:cNvSpPr/>
          <p:nvPr/>
        </p:nvSpPr>
        <p:spPr>
          <a:xfrm>
            <a:off x="973577" y="2159895"/>
            <a:ext cx="484632" cy="80549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434983" y="2768884"/>
            <a:ext cx="256373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ja-JP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Scopus</a:t>
            </a: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是什麼</a:t>
            </a: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zh-TW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Scopus</a:t>
            </a:r>
            <a:r>
              <a:rPr lang="zh-TW" altLang="en-US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是</a:t>
            </a:r>
            <a:r>
              <a:rPr lang="en-US" altLang="zh-TW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Elsevier</a:t>
            </a:r>
            <a:r>
              <a:rPr lang="zh-TW" altLang="en-US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所建構全球最大的書目和引用信息數據庫</a:t>
            </a:r>
          </a:p>
          <a:p>
            <a:r>
              <a:rPr lang="zh-TW" altLang="en-US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可以檢視</a:t>
            </a:r>
            <a:r>
              <a:rPr lang="en-US" altLang="zh-TW" sz="1400" dirty="0" err="1">
                <a:solidFill>
                  <a:schemeClr val="tx1">
                    <a:lumMod val="75000"/>
                  </a:schemeClr>
                </a:solidFill>
                <a:latin typeface="+mj-lt"/>
              </a:rPr>
              <a:t>Reaxys</a:t>
            </a:r>
            <a:r>
              <a:rPr lang="zh-TW" altLang="en-US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中</a:t>
            </a:r>
            <a:r>
              <a:rPr lang="zh-TW" altLang="en-US" sz="1400" dirty="0">
                <a:solidFill>
                  <a:schemeClr val="tx1">
                    <a:lumMod val="75000"/>
                  </a:schemeClr>
                </a:solidFill>
              </a:rPr>
              <a:t>文獻的被引</a:t>
            </a:r>
            <a:r>
              <a:rPr lang="zh-TW" altLang="en-US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用情形</a:t>
            </a:r>
            <a:endParaRPr lang="en-US" altLang="ja-JP" sz="1400" dirty="0">
              <a:solidFill>
                <a:schemeClr val="tx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(7/7)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63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1696" t="11919" r="15182" b="10356"/>
          <a:stretch>
            <a:fillRect/>
          </a:stretch>
        </p:blipFill>
        <p:spPr bwMode="auto">
          <a:xfrm>
            <a:off x="493200" y="3619500"/>
            <a:ext cx="3888000" cy="20439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491383" y="1034478"/>
            <a:ext cx="806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ja-JP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検索例：</a:t>
            </a:r>
            <a:r>
              <a:rPr kumimoji="1" lang="en-US" altLang="ja-JP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Benzoic acid(</a:t>
            </a: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苯甲香酸</a:t>
            </a:r>
            <a:r>
              <a:rPr kumimoji="1" lang="en-US" altLang="ja-JP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的酯化反應</a:t>
            </a:r>
            <a:r>
              <a:rPr kumimoji="1" lang="en-US" altLang="zh-TW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(esterification of benzoic acid)</a:t>
            </a:r>
          </a:p>
        </p:txBody>
      </p:sp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27</a:t>
            </a:fld>
            <a:endParaRPr lang="en-US" sz="9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 l="1575" t="11919" r="15060" b="47845"/>
          <a:stretch>
            <a:fillRect/>
          </a:stretch>
        </p:blipFill>
        <p:spPr bwMode="auto">
          <a:xfrm>
            <a:off x="493200" y="1832100"/>
            <a:ext cx="3888000" cy="1055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矢印: 下 6"/>
          <p:cNvSpPr/>
          <p:nvPr/>
        </p:nvSpPr>
        <p:spPr>
          <a:xfrm>
            <a:off x="2080822" y="3036658"/>
            <a:ext cx="403827" cy="47200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矢印: 下 6"/>
          <p:cNvSpPr/>
          <p:nvPr/>
        </p:nvSpPr>
        <p:spPr>
          <a:xfrm rot="16200000">
            <a:off x="4259725" y="4505958"/>
            <a:ext cx="403827" cy="47200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 l="33957" t="29418" r="14861" b="14332"/>
          <a:stretch>
            <a:fillRect/>
          </a:stretch>
        </p:blipFill>
        <p:spPr bwMode="auto">
          <a:xfrm>
            <a:off x="4697642" y="3249876"/>
            <a:ext cx="4176000" cy="25803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查詢練習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0434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Quick Search: </a:t>
            </a:r>
            <a:r>
              <a:rPr lang="zh-TW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化合物、物性查詢</a:t>
            </a:r>
            <a:endParaRPr lang="en-US" altLang="ja-JP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7122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4"/>
          <p:cNvSpPr txBox="1"/>
          <p:nvPr/>
        </p:nvSpPr>
        <p:spPr>
          <a:xfrm>
            <a:off x="483826" y="931610"/>
            <a:ext cx="840971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u="sng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検索例：</a:t>
            </a:r>
            <a:r>
              <a:rPr kumimoji="1" lang="en-US" altLang="zh-TW" b="1" u="sng" dirty="0" err="1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kumimoji="1" lang="en-US" altLang="ja-JP" b="1" u="sng" dirty="0" err="1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efitinib</a:t>
            </a:r>
            <a:r>
              <a:rPr kumimoji="1" lang="en-US" altLang="ja-JP" b="1" u="sng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kumimoji="1" lang="zh-TW" altLang="en-US" b="1" u="sng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吉非替尼</a:t>
            </a:r>
            <a:r>
              <a:rPr kumimoji="1" lang="en-US" altLang="zh-CN" b="1" u="sng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kumimoji="1" lang="zh-TW" altLang="en-US" b="1" u="sng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之溶解度查詢</a:t>
            </a:r>
            <a:endParaRPr kumimoji="1" lang="en-US" altLang="ja-JP" b="1" u="sng" dirty="0">
              <a:solidFill>
                <a:srgbClr val="FF8200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zh-TW" sz="1600" dirty="0" err="1"/>
              <a:t>Gefitinib</a:t>
            </a:r>
            <a:r>
              <a:rPr lang="zh-TW" altLang="en-US" sz="1600" dirty="0"/>
              <a:t>為表皮生長因子接受體</a:t>
            </a:r>
            <a:r>
              <a:rPr lang="en-US" altLang="zh-TW" sz="1600" dirty="0"/>
              <a:t>(epidermal growth factor receptor</a:t>
            </a:r>
            <a:r>
              <a:rPr lang="zh-TW" altLang="en-US" sz="1600" dirty="0"/>
              <a:t>，</a:t>
            </a:r>
            <a:r>
              <a:rPr lang="en-US" altLang="zh-TW" sz="1600" dirty="0"/>
              <a:t>EGFR)</a:t>
            </a:r>
            <a:r>
              <a:rPr lang="zh-TW" altLang="en-US" sz="1600" dirty="0"/>
              <a:t>酪胺酸激酶酵素</a:t>
            </a:r>
            <a:r>
              <a:rPr lang="en-US" altLang="zh-TW" sz="1600" dirty="0"/>
              <a:t>(tyrosine </a:t>
            </a:r>
            <a:r>
              <a:rPr lang="en-US" altLang="zh-TW" sz="1600" dirty="0" err="1"/>
              <a:t>kinase</a:t>
            </a:r>
            <a:r>
              <a:rPr lang="en-US" altLang="zh-TW" sz="1600" dirty="0"/>
              <a:t>)</a:t>
            </a:r>
            <a:r>
              <a:rPr lang="zh-TW" altLang="en-US" sz="1600" dirty="0"/>
              <a:t>之專一性抑制劑，通常表現於上皮細胞源頭之人類實體腫瘤。抑制</a:t>
            </a:r>
            <a:r>
              <a:rPr lang="en-US" altLang="zh-TW" sz="1600" dirty="0"/>
              <a:t>EGFR</a:t>
            </a:r>
            <a:r>
              <a:rPr lang="zh-TW" altLang="en-US" sz="1600" dirty="0"/>
              <a:t>酪胺酸激酶酵素之活性，便抑制了腫瘤之生長、轉移及血管增生，並促進癌細胞之脫離。</a:t>
            </a:r>
            <a:endParaRPr lang="en-US" altLang="zh-TW" sz="1600" dirty="0"/>
          </a:p>
          <a:p>
            <a:endParaRPr kumimoji="1" lang="en-US" altLang="ja-JP" sz="1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zh-TW" altLang="en-US" sz="1600" dirty="0"/>
              <a:t>在畫面中央輸入</a:t>
            </a:r>
            <a:r>
              <a:rPr lang="en-US" altLang="zh-TW" sz="1600" dirty="0"/>
              <a:t>Solubility of </a:t>
            </a:r>
            <a:r>
              <a:rPr lang="en-US" altLang="zh-TW" sz="1600" dirty="0" err="1"/>
              <a:t>geftinib</a:t>
            </a:r>
            <a:r>
              <a:rPr lang="zh-TW" altLang="en-US" sz="1600" dirty="0"/>
              <a:t>，再按下左上角的</a:t>
            </a:r>
            <a:r>
              <a:rPr lang="en-US" altLang="zh-TW" sz="1600" dirty="0"/>
              <a:t>Find</a:t>
            </a:r>
            <a:r>
              <a:rPr lang="zh-TW" altLang="en-US" sz="1600" dirty="0"/>
              <a:t>。 </a:t>
            </a:r>
            <a:r>
              <a:rPr lang="en-US" altLang="zh-TW" sz="1600" dirty="0"/>
              <a:t>	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62" y="2803377"/>
            <a:ext cx="7906043" cy="361149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查詢條件設定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786222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 err="1"/>
              <a:t>Reaxys</a:t>
            </a:r>
            <a:r>
              <a:rPr lang="zh-TW" altLang="en-US" dirty="0"/>
              <a:t>介紹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759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テキスト ボックス 14"/>
          <p:cNvSpPr txBox="1"/>
          <p:nvPr/>
        </p:nvSpPr>
        <p:spPr>
          <a:xfrm>
            <a:off x="483826" y="931610"/>
            <a:ext cx="8409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600" dirty="0"/>
              <a:t>查詢結果分類：</a:t>
            </a:r>
            <a:r>
              <a:rPr kumimoji="1" lang="en-US" altLang="zh-TW" sz="1600" dirty="0"/>
              <a:t>Substances</a:t>
            </a:r>
            <a:r>
              <a:rPr kumimoji="1" lang="zh-TW" altLang="en-US" sz="1600" dirty="0"/>
              <a:t>、</a:t>
            </a:r>
            <a:r>
              <a:rPr kumimoji="1" lang="en-US" altLang="zh-TW" sz="1600" dirty="0"/>
              <a:t>Documents</a:t>
            </a:r>
            <a:endParaRPr kumimoji="1" lang="en-US" altLang="ja-JP" sz="1600" dirty="0"/>
          </a:p>
          <a:p>
            <a:endParaRPr lang="en-US" altLang="zh-TW" sz="16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查詢結果顯示</a:t>
            </a:r>
            <a:endParaRPr kumimoji="1" lang="en-US" altLang="ja-JP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383" t="12735" r="15303" b="30173"/>
          <a:stretch>
            <a:fillRect/>
          </a:stretch>
        </p:blipFill>
        <p:spPr bwMode="auto">
          <a:xfrm>
            <a:off x="483825" y="1886896"/>
            <a:ext cx="5866167" cy="2260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 l="4077" t="39763" r="15928" b="18642"/>
          <a:stretch>
            <a:fillRect/>
          </a:stretch>
        </p:blipFill>
        <p:spPr bwMode="auto">
          <a:xfrm>
            <a:off x="3436008" y="4921780"/>
            <a:ext cx="5112000" cy="14944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楕円 9"/>
          <p:cNvSpPr/>
          <p:nvPr/>
        </p:nvSpPr>
        <p:spPr>
          <a:xfrm>
            <a:off x="4430113" y="3067652"/>
            <a:ext cx="805745" cy="2728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0"/>
          <p:cNvSpPr/>
          <p:nvPr/>
        </p:nvSpPr>
        <p:spPr>
          <a:xfrm>
            <a:off x="5319366" y="3058429"/>
            <a:ext cx="900000" cy="2821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1"/>
          <p:cNvCxnSpPr/>
          <p:nvPr/>
        </p:nvCxnSpPr>
        <p:spPr>
          <a:xfrm>
            <a:off x="5044129" y="3429000"/>
            <a:ext cx="1217071" cy="11349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四角形吹き出し 15"/>
          <p:cNvSpPr/>
          <p:nvPr/>
        </p:nvSpPr>
        <p:spPr>
          <a:xfrm>
            <a:off x="483826" y="4604965"/>
            <a:ext cx="3175276" cy="633629"/>
          </a:xfrm>
          <a:prstGeom prst="wedgeRectCallout">
            <a:avLst>
              <a:gd name="adj1" fmla="val 62543"/>
              <a:gd name="adj2" fmla="val 10177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Preview Results</a:t>
            </a: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展開後，可預覽</a:t>
            </a:r>
            <a:r>
              <a:rPr kumimoji="1" lang="en-US" altLang="ja-JP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top 3</a:t>
            </a: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查詢結果</a:t>
            </a:r>
            <a:endParaRPr kumimoji="1" lang="en-US" altLang="ja-JP" sz="1400" dirty="0"/>
          </a:p>
        </p:txBody>
      </p:sp>
      <p:sp>
        <p:nvSpPr>
          <p:cNvPr id="16" name="テキスト ボックス 16"/>
          <p:cNvSpPr txBox="1"/>
          <p:nvPr/>
        </p:nvSpPr>
        <p:spPr>
          <a:xfrm flipH="1">
            <a:off x="5450331" y="4509609"/>
            <a:ext cx="2540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&lt;Preview Results&gt;</a:t>
            </a:r>
            <a:endParaRPr kumimoji="1" lang="ja-JP" altLang="en-US" sz="1600" dirty="0" err="1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29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778" y="1632168"/>
            <a:ext cx="7560000" cy="22688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778" y="4248591"/>
            <a:ext cx="7560000" cy="20717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(1/5)</a:t>
            </a:r>
            <a:endParaRPr kumimoji="1" lang="en-US" altLang="ja-JP" sz="2800" dirty="0"/>
          </a:p>
        </p:txBody>
      </p:sp>
      <p:sp>
        <p:nvSpPr>
          <p:cNvPr id="12" name="テキスト ボックス 14"/>
          <p:cNvSpPr txBox="1"/>
          <p:nvPr/>
        </p:nvSpPr>
        <p:spPr>
          <a:xfrm>
            <a:off x="483826" y="931610"/>
            <a:ext cx="8409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Hit Data</a:t>
            </a:r>
            <a:r>
              <a:rPr lang="zh-CN" altLang="en-US" sz="1600" dirty="0"/>
              <a:t>直接給出具體的實驗資料</a:t>
            </a:r>
            <a:r>
              <a:rPr lang="zh-TW" altLang="en-US" sz="1600" dirty="0"/>
              <a:t>、實驗</a:t>
            </a:r>
            <a:r>
              <a:rPr lang="zh-CN" altLang="en-US" sz="1600" dirty="0"/>
              <a:t>條件</a:t>
            </a:r>
            <a:r>
              <a:rPr lang="zh-TW" altLang="en-US" sz="1600" dirty="0"/>
              <a:t>及</a:t>
            </a:r>
            <a:r>
              <a:rPr lang="zh-CN" altLang="en-US" sz="1600" dirty="0"/>
              <a:t>全文連結</a:t>
            </a:r>
          </a:p>
        </p:txBody>
      </p:sp>
      <p:sp>
        <p:nvSpPr>
          <p:cNvPr id="15" name="矢印: 下 8"/>
          <p:cNvSpPr/>
          <p:nvPr/>
        </p:nvSpPr>
        <p:spPr>
          <a:xfrm>
            <a:off x="4238202" y="3816331"/>
            <a:ext cx="667596" cy="43226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9"/>
          <p:cNvSpPr/>
          <p:nvPr/>
        </p:nvSpPr>
        <p:spPr>
          <a:xfrm>
            <a:off x="993227" y="4740555"/>
            <a:ext cx="805745" cy="109268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06384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79" y="1304773"/>
            <a:ext cx="7962791" cy="20222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80" y="3632096"/>
            <a:ext cx="3168304" cy="27124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172" y="3632096"/>
            <a:ext cx="5193036" cy="27124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(2/5)</a:t>
            </a:r>
            <a:endParaRPr kumimoji="1" lang="en-US" altLang="ja-JP" sz="2800" dirty="0"/>
          </a:p>
        </p:txBody>
      </p:sp>
      <p:sp>
        <p:nvSpPr>
          <p:cNvPr id="13" name="矢印: 下 8"/>
          <p:cNvSpPr/>
          <p:nvPr/>
        </p:nvSpPr>
        <p:spPr>
          <a:xfrm rot="2940000">
            <a:off x="3159192" y="1694853"/>
            <a:ext cx="360000" cy="2628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下 8"/>
          <p:cNvSpPr/>
          <p:nvPr/>
        </p:nvSpPr>
        <p:spPr>
          <a:xfrm rot="12540000" flipH="1">
            <a:off x="3311384" y="3969902"/>
            <a:ext cx="360000" cy="1980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4"/>
          <p:cNvSpPr txBox="1"/>
          <p:nvPr/>
        </p:nvSpPr>
        <p:spPr>
          <a:xfrm>
            <a:off x="483826" y="931610"/>
            <a:ext cx="8409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/>
              <a:t>Reaxys</a:t>
            </a:r>
            <a:r>
              <a:rPr lang="zh-TW" altLang="en-US" sz="1600" dirty="0"/>
              <a:t>直接將物性分類，並直接顯示相關數據</a:t>
            </a:r>
            <a:endParaRPr lang="zh-CN" altLang="en-US" sz="1600" dirty="0"/>
          </a:p>
        </p:txBody>
      </p:sp>
      <p:sp>
        <p:nvSpPr>
          <p:cNvPr id="10" name="楕円 9"/>
          <p:cNvSpPr/>
          <p:nvPr/>
        </p:nvSpPr>
        <p:spPr>
          <a:xfrm>
            <a:off x="3992879" y="3851779"/>
            <a:ext cx="1371601" cy="68974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3617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3" t="27333" r="2500" b="27500"/>
          <a:stretch/>
        </p:blipFill>
        <p:spPr bwMode="auto">
          <a:xfrm>
            <a:off x="865745" y="4116768"/>
            <a:ext cx="5654040" cy="2581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35" y="1304774"/>
            <a:ext cx="7920000" cy="20114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785" y="2006325"/>
            <a:ext cx="2421387" cy="24005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(3/5)</a:t>
            </a:r>
            <a:endParaRPr kumimoji="1" lang="en-US" altLang="ja-JP" sz="2800" dirty="0"/>
          </a:p>
        </p:txBody>
      </p:sp>
      <p:sp>
        <p:nvSpPr>
          <p:cNvPr id="16" name="テキスト ボックス 14"/>
          <p:cNvSpPr txBox="1"/>
          <p:nvPr/>
        </p:nvSpPr>
        <p:spPr>
          <a:xfrm>
            <a:off x="483826" y="931610"/>
            <a:ext cx="8409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/>
              <a:t>Reaxys</a:t>
            </a:r>
            <a:r>
              <a:rPr lang="zh-CN" altLang="en-US" sz="1600" dirty="0"/>
              <a:t>直接摘錄原文中的</a:t>
            </a:r>
            <a:r>
              <a:rPr lang="en-US" altLang="zh-CN" sz="1600" dirty="0"/>
              <a:t>NMR</a:t>
            </a:r>
            <a:r>
              <a:rPr lang="zh-CN" altLang="en-US" sz="1600" dirty="0"/>
              <a:t>圖譜描述</a:t>
            </a:r>
            <a:r>
              <a:rPr lang="zh-TW" altLang="en-US" sz="1600" dirty="0"/>
              <a:t>，</a:t>
            </a:r>
            <a:r>
              <a:rPr lang="zh-CN" altLang="en-US" sz="1600" dirty="0"/>
              <a:t>並</a:t>
            </a:r>
            <a:r>
              <a:rPr lang="zh-TW" altLang="en-US" sz="1600" dirty="0"/>
              <a:t>標註</a:t>
            </a:r>
            <a:r>
              <a:rPr lang="zh-CN" altLang="en-US" sz="1600" dirty="0"/>
              <a:t>原文中的位置</a:t>
            </a:r>
          </a:p>
        </p:txBody>
      </p:sp>
      <p:sp>
        <p:nvSpPr>
          <p:cNvPr id="18" name="矢印: 下 8"/>
          <p:cNvSpPr/>
          <p:nvPr/>
        </p:nvSpPr>
        <p:spPr>
          <a:xfrm rot="2940000">
            <a:off x="5776980" y="2361056"/>
            <a:ext cx="360000" cy="205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下 8"/>
          <p:cNvSpPr/>
          <p:nvPr/>
        </p:nvSpPr>
        <p:spPr>
          <a:xfrm rot="16200000">
            <a:off x="5795532" y="2155649"/>
            <a:ext cx="360000" cy="576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9"/>
          <p:cNvSpPr/>
          <p:nvPr/>
        </p:nvSpPr>
        <p:spPr>
          <a:xfrm>
            <a:off x="4610752" y="4693919"/>
            <a:ext cx="1909033" cy="93358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9235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t="9952"/>
          <a:stretch>
            <a:fillRect/>
          </a:stretch>
        </p:blipFill>
        <p:spPr>
          <a:xfrm>
            <a:off x="2294251" y="3736428"/>
            <a:ext cx="6300000" cy="28467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16" y="1392962"/>
            <a:ext cx="7217204" cy="18329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(4/5)</a:t>
            </a:r>
            <a:endParaRPr kumimoji="1" lang="en-US" altLang="ja-JP" sz="2800" dirty="0"/>
          </a:p>
        </p:txBody>
      </p:sp>
      <p:sp>
        <p:nvSpPr>
          <p:cNvPr id="13" name="矢印: 下 8"/>
          <p:cNvSpPr/>
          <p:nvPr/>
        </p:nvSpPr>
        <p:spPr>
          <a:xfrm rot="2940000">
            <a:off x="5434387" y="3041677"/>
            <a:ext cx="360000" cy="97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83826" y="931610"/>
            <a:ext cx="8409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/>
              <a:t>Reaxys</a:t>
            </a:r>
            <a:r>
              <a:rPr lang="zh-TW" altLang="en-US" sz="1600" dirty="0"/>
              <a:t>的文獻整理，讓閱讀文獻更加快速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103946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07" y="2595764"/>
            <a:ext cx="2349512" cy="27191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矩形: 圆角 6"/>
          <p:cNvSpPr/>
          <p:nvPr/>
        </p:nvSpPr>
        <p:spPr>
          <a:xfrm>
            <a:off x="693689" y="5030204"/>
            <a:ext cx="689317" cy="253219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419" y="3378800"/>
            <a:ext cx="5951788" cy="30437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直接箭头连接符 13"/>
          <p:cNvCxnSpPr/>
          <p:nvPr/>
        </p:nvCxnSpPr>
        <p:spPr>
          <a:xfrm flipH="1">
            <a:off x="4706781" y="3603955"/>
            <a:ext cx="53177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457199" y="48481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(5/5)</a:t>
            </a:r>
            <a:endParaRPr kumimoji="1" lang="en-US" altLang="ja-JP" sz="2800" dirty="0"/>
          </a:p>
        </p:txBody>
      </p:sp>
      <p:sp>
        <p:nvSpPr>
          <p:cNvPr id="16" name="テキスト ボックス 14"/>
          <p:cNvSpPr txBox="1"/>
          <p:nvPr/>
        </p:nvSpPr>
        <p:spPr>
          <a:xfrm>
            <a:off x="483826" y="931610"/>
            <a:ext cx="84097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/>
              <a:t>Reaxys</a:t>
            </a:r>
            <a:r>
              <a:rPr lang="zh-CN" altLang="en-US" sz="1600" dirty="0"/>
              <a:t>通過</a:t>
            </a:r>
            <a:r>
              <a:rPr lang="en-US" altLang="zh-CN" sz="1600" dirty="0"/>
              <a:t>Index Term </a:t>
            </a:r>
            <a:r>
              <a:rPr lang="en-US" altLang="zh-CN" sz="1600" dirty="0" err="1"/>
              <a:t>Reaxys</a:t>
            </a:r>
            <a:r>
              <a:rPr lang="en-US" altLang="zh-CN" sz="1600" dirty="0"/>
              <a:t> Tree</a:t>
            </a:r>
            <a:r>
              <a:rPr lang="zh-CN" altLang="en-US" sz="1600" dirty="0"/>
              <a:t>的方式</a:t>
            </a:r>
            <a:r>
              <a:rPr lang="zh-TW" altLang="en-US" sz="1600" dirty="0"/>
              <a:t>，</a:t>
            </a:r>
            <a:r>
              <a:rPr lang="zh-CN" altLang="en-US" sz="1600" dirty="0"/>
              <a:t>將文獻進行分類</a:t>
            </a:r>
            <a:r>
              <a:rPr lang="zh-TW" altLang="en-US" sz="1600" dirty="0"/>
              <a:t>，</a:t>
            </a:r>
            <a:r>
              <a:rPr lang="zh-CN" altLang="en-US" sz="1600" dirty="0"/>
              <a:t>幫助大家快速</a:t>
            </a:r>
            <a:r>
              <a:rPr lang="zh-TW" altLang="en-US" sz="1600" dirty="0">
                <a:latin typeface="SimHei" pitchFamily="49" charset="-122"/>
                <a:ea typeface="SimHei" pitchFamily="49" charset="-122"/>
              </a:rPr>
              <a:t>查找</a:t>
            </a:r>
            <a:r>
              <a:rPr lang="zh-CN" altLang="en-US" sz="1600" dirty="0"/>
              <a:t>所需文獻</a:t>
            </a:r>
            <a:r>
              <a:rPr lang="zh-TW" altLang="en-US" sz="1600" dirty="0"/>
              <a:t>。</a:t>
            </a:r>
            <a:endParaRPr lang="en-US" altLang="zh-TW" sz="1600" dirty="0"/>
          </a:p>
          <a:p>
            <a:endParaRPr lang="en-US" altLang="zh-CN" sz="1600" dirty="0"/>
          </a:p>
          <a:p>
            <a:pPr>
              <a:buFont typeface="Arial" pitchFamily="34" charset="0"/>
              <a:buChar char="•"/>
            </a:pPr>
            <a:r>
              <a:rPr lang="en-US" altLang="zh-TW" sz="1600" dirty="0"/>
              <a:t>chemical transformations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1600" dirty="0" err="1"/>
              <a:t>physico</a:t>
            </a:r>
            <a:r>
              <a:rPr lang="en-US" altLang="zh-TW" sz="1600" dirty="0"/>
              <a:t> chemical properties 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1600" dirty="0" err="1"/>
              <a:t>physico</a:t>
            </a:r>
            <a:r>
              <a:rPr lang="en-US" altLang="zh-TW" sz="1600" dirty="0"/>
              <a:t> chemical analysis methods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1600" dirty="0"/>
              <a:t>quantum chemical calculation methods</a:t>
            </a:r>
          </a:p>
          <a:p>
            <a:r>
              <a:rPr lang="en-US" altLang="zh-TW" sz="1600" dirty="0"/>
              <a:t/>
            </a:r>
            <a:br>
              <a:rPr lang="en-US" altLang="zh-TW" sz="1600" dirty="0"/>
            </a:br>
            <a:endParaRPr lang="zh-CN" altLang="en-US" sz="1600" dirty="0"/>
          </a:p>
        </p:txBody>
      </p:sp>
      <p:sp>
        <p:nvSpPr>
          <p:cNvPr id="18" name="矢印: 下 8"/>
          <p:cNvSpPr/>
          <p:nvPr/>
        </p:nvSpPr>
        <p:spPr>
          <a:xfrm rot="16200000" flipH="1">
            <a:off x="2633749" y="4549753"/>
            <a:ext cx="360000" cy="1224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矩形: 圆角 6"/>
          <p:cNvSpPr/>
          <p:nvPr/>
        </p:nvSpPr>
        <p:spPr>
          <a:xfrm>
            <a:off x="3081090" y="3477345"/>
            <a:ext cx="1495268" cy="253219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3125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91383" y="1034478"/>
            <a:ext cx="806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ja-JP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検索例：</a:t>
            </a:r>
            <a:r>
              <a:rPr kumimoji="1" lang="en-US" altLang="zh-TW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Xylitol</a:t>
            </a: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的熔點</a:t>
            </a:r>
            <a:r>
              <a:rPr kumimoji="1" lang="en-US" altLang="zh-TW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(melting point of xylitol)</a:t>
            </a:r>
          </a:p>
        </p:txBody>
      </p:sp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36</a:t>
            </a:fld>
            <a:endParaRPr lang="en-US" sz="9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查詢練習</a:t>
            </a:r>
            <a:endParaRPr kumimoji="1" lang="en-US" altLang="ja-JP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73" t="11919" r="14454" b="45905"/>
          <a:stretch>
            <a:fillRect/>
          </a:stretch>
        </p:blipFill>
        <p:spPr bwMode="auto">
          <a:xfrm>
            <a:off x="491383" y="1830792"/>
            <a:ext cx="3888000" cy="1107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1896" t="12177" r="14861" b="12177"/>
          <a:stretch>
            <a:fillRect/>
          </a:stretch>
        </p:blipFill>
        <p:spPr bwMode="auto">
          <a:xfrm>
            <a:off x="457199" y="3619500"/>
            <a:ext cx="3888000" cy="19864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l="34976" t="28341" r="14861" b="12285"/>
          <a:stretch>
            <a:fillRect/>
          </a:stretch>
        </p:blipFill>
        <p:spPr bwMode="auto">
          <a:xfrm>
            <a:off x="4572000" y="3209597"/>
            <a:ext cx="4177863" cy="2780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矢印: 下 6"/>
          <p:cNvSpPr/>
          <p:nvPr/>
        </p:nvSpPr>
        <p:spPr>
          <a:xfrm>
            <a:off x="2080822" y="3036658"/>
            <a:ext cx="403827" cy="47200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下 6"/>
          <p:cNvSpPr/>
          <p:nvPr/>
        </p:nvSpPr>
        <p:spPr>
          <a:xfrm rot="16200000">
            <a:off x="4259725" y="4505958"/>
            <a:ext cx="403827" cy="47200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226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Synthesis Planner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300864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22858" t="40846" r="35139" b="9843"/>
          <a:stretch>
            <a:fillRect/>
          </a:stretch>
        </p:blipFill>
        <p:spPr bwMode="auto">
          <a:xfrm>
            <a:off x="3602571" y="3026449"/>
            <a:ext cx="5005407" cy="33036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457199" y="1008545"/>
            <a:ext cx="854710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ja-JP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Synthesis Planner</a:t>
            </a:r>
            <a:r>
              <a:rPr kumimoji="1" lang="ja-JP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lang="zh-TW" altLang="en-US" sz="1600" dirty="0"/>
              <a:t>可透過逆合成分析建構合成路徑</a:t>
            </a:r>
            <a:endParaRPr lang="en-US" altLang="ja-JP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zh-TW" altLang="en-US" sz="1400" dirty="0"/>
              <a:t>畫面上可同時提供多種合成方式，便利比較評估</a:t>
            </a:r>
            <a:endParaRPr lang="en-US" altLang="ja-JP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zh-TW" altLang="en-US" sz="1400" dirty="0"/>
              <a:t>也可於化合物查詢結果頁面進入</a:t>
            </a:r>
            <a:r>
              <a:rPr lang="en-US" altLang="zh-TW" sz="1400" dirty="0"/>
              <a:t>Synthesis Planner</a:t>
            </a:r>
            <a:endParaRPr lang="en-US" altLang="ja-JP" sz="1400" dirty="0"/>
          </a:p>
          <a:p>
            <a:endParaRPr kumimoji="1" lang="en-US" altLang="ja-JP" sz="1600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查詢範例：</a:t>
            </a:r>
            <a:r>
              <a:rPr kumimoji="1" lang="en-US" altLang="zh-TW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kumimoji="1" lang="en-US" altLang="ja-JP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meprazole</a:t>
            </a: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的</a:t>
            </a:r>
            <a:r>
              <a:rPr kumimoji="1" lang="ja-JP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合成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199" y="2979237"/>
            <a:ext cx="314537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1600" dirty="0"/>
              <a:t>從反應查詢結果進入</a:t>
            </a:r>
            <a:r>
              <a:rPr lang="en-US" altLang="zh-TW" sz="1600" dirty="0"/>
              <a:t>Synthesis Planner</a:t>
            </a:r>
            <a:r>
              <a:rPr lang="zh-TW" altLang="en-US" sz="1600" dirty="0"/>
              <a:t>。</a:t>
            </a:r>
            <a:endParaRPr lang="ja-JP" altLang="en-US" sz="1600" dirty="0"/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/>
              <a:t>點擊      ，將該化合物作為起始點</a:t>
            </a:r>
            <a:endParaRPr lang="en-US" altLang="ja-JP" sz="1400" dirty="0"/>
          </a:p>
          <a:p>
            <a:pPr>
              <a:spcAft>
                <a:spcPts val="600"/>
              </a:spcAft>
            </a:pPr>
            <a:endParaRPr lang="en-US" altLang="ja-JP" sz="1400" dirty="0"/>
          </a:p>
          <a:p>
            <a:pPr marL="342900" indent="-342900">
              <a:spcAft>
                <a:spcPts val="1200"/>
              </a:spcAft>
              <a:buFont typeface="+mj-ea"/>
              <a:buAutoNum type="circleNumDbPlain" startAt="2"/>
            </a:pPr>
            <a:r>
              <a:rPr lang="zh-TW" altLang="en-US" sz="1400" dirty="0"/>
              <a:t>可選擇使用</a:t>
            </a:r>
            <a:r>
              <a:rPr lang="en-US" altLang="zh-TW" sz="1400" dirty="0"/>
              <a:t>Manually</a:t>
            </a:r>
            <a:r>
              <a:rPr lang="zh-TW" altLang="en-US" sz="1400" dirty="0"/>
              <a:t>或</a:t>
            </a:r>
            <a:r>
              <a:rPr lang="en-US" altLang="zh-TW" sz="1400" dirty="0" err="1"/>
              <a:t>Autoplan</a:t>
            </a:r>
            <a:r>
              <a:rPr lang="zh-TW" altLang="en-US" sz="1400" dirty="0"/>
              <a:t>啟動</a:t>
            </a:r>
            <a:r>
              <a:rPr lang="en-US" altLang="zh-TW" sz="1400" dirty="0"/>
              <a:t>Synthesis Planner</a:t>
            </a:r>
            <a:endParaRPr lang="en-US" altLang="ja-JP" sz="1400" dirty="0"/>
          </a:p>
          <a:p>
            <a:pPr marL="538163" indent="-1968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n-US" altLang="ja-JP" sz="1200" dirty="0"/>
              <a:t>Manually</a:t>
            </a:r>
            <a:r>
              <a:rPr lang="ja-JP" altLang="en-US" sz="1200" dirty="0"/>
              <a:t>：</a:t>
            </a:r>
            <a:r>
              <a:rPr lang="zh-TW" altLang="en-US" sz="1200" dirty="0"/>
              <a:t>手動逐步建立合成路徑</a:t>
            </a:r>
            <a:endParaRPr lang="en-US" altLang="ja-JP" sz="1200" dirty="0"/>
          </a:p>
          <a:p>
            <a:pPr marL="538163" indent="-1968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n-US" altLang="ja-JP" sz="1200" dirty="0" err="1"/>
              <a:t>Autoplan</a:t>
            </a:r>
            <a:r>
              <a:rPr lang="ja-JP" altLang="en-US" sz="1200" dirty="0"/>
              <a:t>：</a:t>
            </a:r>
            <a:r>
              <a:rPr lang="zh-TW" altLang="en-US" sz="1200" dirty="0"/>
              <a:t>顯示</a:t>
            </a:r>
            <a:r>
              <a:rPr lang="en-US" altLang="ja-JP" sz="1200" dirty="0" err="1"/>
              <a:t>Reaxys</a:t>
            </a:r>
            <a:r>
              <a:rPr lang="zh-TW" altLang="en-US" sz="1200" dirty="0"/>
              <a:t>建議合成路徑</a:t>
            </a:r>
            <a:endParaRPr lang="ja-JP" altLang="en-US" sz="1200" dirty="0"/>
          </a:p>
        </p:txBody>
      </p:sp>
      <p:sp>
        <p:nvSpPr>
          <p:cNvPr id="8" name="楕円 7"/>
          <p:cNvSpPr/>
          <p:nvPr/>
        </p:nvSpPr>
        <p:spPr>
          <a:xfrm>
            <a:off x="7444000" y="4513837"/>
            <a:ext cx="468000" cy="46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38</a:t>
            </a:fld>
            <a:endParaRPr lang="en-US" sz="9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建構合成路徑</a:t>
            </a:r>
            <a:r>
              <a:rPr kumimoji="1" lang="en-US" altLang="zh-TW" sz="2800" dirty="0"/>
              <a:t>(1/3)</a:t>
            </a:r>
            <a:endParaRPr lang="en-US" sz="2800" dirty="0">
              <a:solidFill>
                <a:srgbClr val="FF66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/>
          <a:srcRect l="44912" t="39001" r="31097" b="40870"/>
          <a:stretch/>
        </p:blipFill>
        <p:spPr bwMode="auto">
          <a:xfrm>
            <a:off x="6538563" y="5154711"/>
            <a:ext cx="2156955" cy="1017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rcRect l="37906" t="65453" r="60317" b="31496"/>
          <a:stretch>
            <a:fillRect/>
          </a:stretch>
        </p:blipFill>
        <p:spPr bwMode="auto">
          <a:xfrm>
            <a:off x="1282496" y="3574960"/>
            <a:ext cx="230996" cy="223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矢印: 下 7"/>
          <p:cNvSpPr/>
          <p:nvPr/>
        </p:nvSpPr>
        <p:spPr>
          <a:xfrm>
            <a:off x="7517876" y="4981837"/>
            <a:ext cx="360000" cy="360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7"/>
          <p:cNvSpPr/>
          <p:nvPr/>
        </p:nvSpPr>
        <p:spPr>
          <a:xfrm>
            <a:off x="6687272" y="5520415"/>
            <a:ext cx="830604" cy="545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50265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2" t="18067" r="13704" b="11035"/>
          <a:stretch/>
        </p:blipFill>
        <p:spPr bwMode="auto">
          <a:xfrm>
            <a:off x="3947540" y="819290"/>
            <a:ext cx="4716000" cy="339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499929" y="1008747"/>
            <a:ext cx="334687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ja-JP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Autoplan</a:t>
            </a: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en-US" altLang="ja-JP" sz="1600" b="1" dirty="0"/>
          </a:p>
          <a:p>
            <a:pPr>
              <a:buFont typeface="Arial" pitchFamily="34" charset="0"/>
              <a:buChar char="•"/>
            </a:pPr>
            <a:r>
              <a:rPr lang="zh-TW" altLang="en-US" sz="1600" dirty="0"/>
              <a:t>自動規劃</a:t>
            </a:r>
            <a:r>
              <a:rPr lang="en-US" altLang="zh-TW" sz="1600" dirty="0"/>
              <a:t>5</a:t>
            </a:r>
            <a:r>
              <a:rPr lang="zh-TW" altLang="en-US" sz="1600" dirty="0"/>
              <a:t>種合成路徑</a:t>
            </a:r>
            <a:endParaRPr lang="en-US" altLang="ja-JP" sz="1600" dirty="0"/>
          </a:p>
          <a:p>
            <a:pPr marL="95250" indent="-95250">
              <a:buFont typeface="Arial" pitchFamily="34" charset="0"/>
              <a:buChar char="•"/>
            </a:pPr>
            <a:r>
              <a:rPr lang="zh-TW" altLang="en-US" sz="1600" dirty="0"/>
              <a:t>反應產率顯示於路徑上，點擊可顯示實驗步驟</a:t>
            </a:r>
            <a:endParaRPr lang="en-US" altLang="zh-TW" sz="1600" dirty="0"/>
          </a:p>
        </p:txBody>
      </p:sp>
      <p:sp>
        <p:nvSpPr>
          <p:cNvPr id="8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39</a:t>
            </a:fld>
            <a:endParaRPr lang="en-US" sz="9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建構合成路徑</a:t>
            </a:r>
            <a:r>
              <a:rPr kumimoji="1" lang="en-US" altLang="zh-TW" sz="2800" dirty="0"/>
              <a:t>(2/3)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1" name="楕円 7"/>
          <p:cNvSpPr/>
          <p:nvPr/>
        </p:nvSpPr>
        <p:spPr>
          <a:xfrm>
            <a:off x="3846805" y="2071689"/>
            <a:ext cx="756728" cy="18005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7"/>
          <p:cNvSpPr/>
          <p:nvPr/>
        </p:nvSpPr>
        <p:spPr>
          <a:xfrm>
            <a:off x="6938649" y="3178516"/>
            <a:ext cx="475580" cy="7210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44833" t="34914" r="32152" b="39009"/>
          <a:stretch>
            <a:fillRect/>
          </a:stretch>
        </p:blipFill>
        <p:spPr bwMode="auto">
          <a:xfrm>
            <a:off x="1529255" y="3872256"/>
            <a:ext cx="1781503" cy="11348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 l="10620" t="24030" r="22737" b="22737"/>
          <a:stretch>
            <a:fillRect/>
          </a:stretch>
        </p:blipFill>
        <p:spPr bwMode="auto">
          <a:xfrm>
            <a:off x="3947540" y="4439691"/>
            <a:ext cx="4716000" cy="211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矢印: 下 8"/>
          <p:cNvSpPr/>
          <p:nvPr/>
        </p:nvSpPr>
        <p:spPr>
          <a:xfrm rot="18033406">
            <a:off x="3274909" y="4664189"/>
            <a:ext cx="667596" cy="68587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下 8"/>
          <p:cNvSpPr/>
          <p:nvPr/>
        </p:nvSpPr>
        <p:spPr>
          <a:xfrm rot="4800000">
            <a:off x="4990572" y="2200984"/>
            <a:ext cx="216000" cy="3528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7"/>
          <p:cNvSpPr/>
          <p:nvPr/>
        </p:nvSpPr>
        <p:spPr>
          <a:xfrm>
            <a:off x="1513489" y="4038269"/>
            <a:ext cx="1413642" cy="2618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2375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1"/>
          <p:cNvSpPr/>
          <p:nvPr/>
        </p:nvSpPr>
        <p:spPr>
          <a:xfrm rot="1309395">
            <a:off x="7141924" y="2041103"/>
            <a:ext cx="2371976" cy="1037507"/>
          </a:xfrm>
          <a:custGeom>
            <a:avLst/>
            <a:gdLst/>
            <a:ahLst/>
            <a:cxnLst/>
            <a:rect l="l" t="t" r="r" b="b"/>
            <a:pathLst>
              <a:path w="1723733" h="1358021">
                <a:moveTo>
                  <a:pt x="504679" y="0"/>
                </a:moveTo>
                <a:lnTo>
                  <a:pt x="1723733" y="119735"/>
                </a:lnTo>
                <a:lnTo>
                  <a:pt x="1634419" y="1202956"/>
                </a:lnTo>
                <a:lnTo>
                  <a:pt x="0" y="1358021"/>
                </a:lnTo>
                <a:close/>
              </a:path>
            </a:pathLst>
          </a:custGeom>
          <a:gradFill flip="none" rotWithShape="1">
            <a:gsLst>
              <a:gs pos="0">
                <a:srgbClr val="CC99FF">
                  <a:shade val="30000"/>
                  <a:satMod val="115000"/>
                </a:srgbClr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lin ang="27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1350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藥物開發常見問題</a:t>
            </a:r>
            <a:endParaRPr lang="zh-CN" altLang="en-US" b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6" name="矩形 1"/>
          <p:cNvSpPr/>
          <p:nvPr/>
        </p:nvSpPr>
        <p:spPr>
          <a:xfrm rot="10522128">
            <a:off x="-19068" y="3884136"/>
            <a:ext cx="1534631" cy="1018516"/>
          </a:xfrm>
          <a:custGeom>
            <a:avLst/>
            <a:gdLst/>
            <a:ahLst/>
            <a:cxnLst/>
            <a:rect l="l" t="t" r="r" b="b"/>
            <a:pathLst>
              <a:path w="2046175" h="1358021">
                <a:moveTo>
                  <a:pt x="0" y="1358021"/>
                </a:moveTo>
                <a:lnTo>
                  <a:pt x="504680" y="0"/>
                </a:lnTo>
                <a:lnTo>
                  <a:pt x="2046175" y="151405"/>
                </a:lnTo>
                <a:lnTo>
                  <a:pt x="1963522" y="1171732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7" name="矩形 1"/>
          <p:cNvSpPr/>
          <p:nvPr/>
        </p:nvSpPr>
        <p:spPr>
          <a:xfrm rot="21317188">
            <a:off x="5615917" y="1945161"/>
            <a:ext cx="1718078" cy="1018516"/>
          </a:xfrm>
          <a:custGeom>
            <a:avLst/>
            <a:gdLst/>
            <a:ahLst/>
            <a:cxnLst/>
            <a:rect l="l" t="t" r="r" b="b"/>
            <a:pathLst>
              <a:path w="1723733" h="1358021">
                <a:moveTo>
                  <a:pt x="504679" y="0"/>
                </a:moveTo>
                <a:lnTo>
                  <a:pt x="1723733" y="119735"/>
                </a:lnTo>
                <a:lnTo>
                  <a:pt x="1634419" y="1202956"/>
                </a:lnTo>
                <a:lnTo>
                  <a:pt x="0" y="1358021"/>
                </a:lnTo>
                <a:close/>
              </a:path>
            </a:pathLst>
          </a:custGeom>
          <a:gradFill flip="none" rotWithShape="1">
            <a:gsLst>
              <a:gs pos="0">
                <a:srgbClr val="D19705">
                  <a:shade val="30000"/>
                  <a:satMod val="115000"/>
                </a:srgbClr>
              </a:gs>
              <a:gs pos="50000">
                <a:srgbClr val="D19705">
                  <a:shade val="67500"/>
                  <a:satMod val="115000"/>
                </a:srgbClr>
              </a:gs>
              <a:gs pos="100000">
                <a:srgbClr val="D19705">
                  <a:shade val="100000"/>
                  <a:satMod val="115000"/>
                </a:srgbClr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8" name="矩形 1"/>
          <p:cNvSpPr/>
          <p:nvPr/>
        </p:nvSpPr>
        <p:spPr>
          <a:xfrm rot="18945718">
            <a:off x="3550909" y="2395984"/>
            <a:ext cx="2516429" cy="1018516"/>
          </a:xfrm>
          <a:custGeom>
            <a:avLst/>
            <a:gdLst>
              <a:gd name="connsiteX0" fmla="*/ 0 w 2943567"/>
              <a:gd name="connsiteY0" fmla="*/ 0 h 1285435"/>
              <a:gd name="connsiteX1" fmla="*/ 2943567 w 2943567"/>
              <a:gd name="connsiteY1" fmla="*/ 0 h 1285435"/>
              <a:gd name="connsiteX2" fmla="*/ 2943567 w 2943567"/>
              <a:gd name="connsiteY2" fmla="*/ 1285435 h 1285435"/>
              <a:gd name="connsiteX3" fmla="*/ 0 w 2943567"/>
              <a:gd name="connsiteY3" fmla="*/ 1285435 h 1285435"/>
              <a:gd name="connsiteX4" fmla="*/ 0 w 2943567"/>
              <a:gd name="connsiteY4" fmla="*/ 0 h 1285435"/>
              <a:gd name="connsiteX0" fmla="*/ 0 w 2943567"/>
              <a:gd name="connsiteY0" fmla="*/ 0 h 1717403"/>
              <a:gd name="connsiteX1" fmla="*/ 2943567 w 2943567"/>
              <a:gd name="connsiteY1" fmla="*/ 0 h 1717403"/>
              <a:gd name="connsiteX2" fmla="*/ 2943567 w 2943567"/>
              <a:gd name="connsiteY2" fmla="*/ 1285435 h 1717403"/>
              <a:gd name="connsiteX3" fmla="*/ 39416 w 2943567"/>
              <a:gd name="connsiteY3" fmla="*/ 1717403 h 1717403"/>
              <a:gd name="connsiteX4" fmla="*/ 0 w 2943567"/>
              <a:gd name="connsiteY4" fmla="*/ 0 h 1717403"/>
              <a:gd name="connsiteX0" fmla="*/ 436829 w 2904151"/>
              <a:gd name="connsiteY0" fmla="*/ 0 h 1842819"/>
              <a:gd name="connsiteX1" fmla="*/ 2904151 w 2904151"/>
              <a:gd name="connsiteY1" fmla="*/ 125416 h 1842819"/>
              <a:gd name="connsiteX2" fmla="*/ 2904151 w 2904151"/>
              <a:gd name="connsiteY2" fmla="*/ 1410851 h 1842819"/>
              <a:gd name="connsiteX3" fmla="*/ 0 w 2904151"/>
              <a:gd name="connsiteY3" fmla="*/ 1842819 h 1842819"/>
              <a:gd name="connsiteX4" fmla="*/ 436829 w 2904151"/>
              <a:gd name="connsiteY4" fmla="*/ 0 h 1842819"/>
              <a:gd name="connsiteX0" fmla="*/ 436829 w 2904151"/>
              <a:gd name="connsiteY0" fmla="*/ 0 h 1842819"/>
              <a:gd name="connsiteX1" fmla="*/ 2637344 w 2904151"/>
              <a:gd name="connsiteY1" fmla="*/ 338846 h 1842819"/>
              <a:gd name="connsiteX2" fmla="*/ 2904151 w 2904151"/>
              <a:gd name="connsiteY2" fmla="*/ 1410851 h 1842819"/>
              <a:gd name="connsiteX3" fmla="*/ 0 w 2904151"/>
              <a:gd name="connsiteY3" fmla="*/ 1842819 h 1842819"/>
              <a:gd name="connsiteX4" fmla="*/ 436829 w 2904151"/>
              <a:gd name="connsiteY4" fmla="*/ 0 h 184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4151" h="1842819">
                <a:moveTo>
                  <a:pt x="436829" y="0"/>
                </a:moveTo>
                <a:lnTo>
                  <a:pt x="2637344" y="338846"/>
                </a:lnTo>
                <a:lnTo>
                  <a:pt x="2904151" y="1410851"/>
                </a:lnTo>
                <a:lnTo>
                  <a:pt x="0" y="1842819"/>
                </a:lnTo>
                <a:lnTo>
                  <a:pt x="436829" y="0"/>
                </a:lnTo>
                <a:close/>
              </a:path>
            </a:pathLst>
          </a:custGeom>
          <a:gradFill flip="none" rotWithShape="1">
            <a:gsLst>
              <a:gs pos="0">
                <a:srgbClr val="F79646">
                  <a:lumMod val="75000"/>
                  <a:shade val="30000"/>
                  <a:satMod val="115000"/>
                </a:srgbClr>
              </a:gs>
              <a:gs pos="50000">
                <a:srgbClr val="F79646">
                  <a:lumMod val="75000"/>
                  <a:shade val="67500"/>
                  <a:satMod val="115000"/>
                </a:srgbClr>
              </a:gs>
              <a:gs pos="100000">
                <a:srgbClr val="F79646">
                  <a:lumMod val="75000"/>
                  <a:shade val="100000"/>
                  <a:satMod val="115000"/>
                </a:srgbClr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9" name="矩形 1"/>
          <p:cNvSpPr/>
          <p:nvPr/>
        </p:nvSpPr>
        <p:spPr>
          <a:xfrm rot="1831152">
            <a:off x="2051505" y="2835963"/>
            <a:ext cx="2516429" cy="1018516"/>
          </a:xfrm>
          <a:custGeom>
            <a:avLst/>
            <a:gdLst>
              <a:gd name="connsiteX0" fmla="*/ 0 w 2943567"/>
              <a:gd name="connsiteY0" fmla="*/ 0 h 1285435"/>
              <a:gd name="connsiteX1" fmla="*/ 2943567 w 2943567"/>
              <a:gd name="connsiteY1" fmla="*/ 0 h 1285435"/>
              <a:gd name="connsiteX2" fmla="*/ 2943567 w 2943567"/>
              <a:gd name="connsiteY2" fmla="*/ 1285435 h 1285435"/>
              <a:gd name="connsiteX3" fmla="*/ 0 w 2943567"/>
              <a:gd name="connsiteY3" fmla="*/ 1285435 h 1285435"/>
              <a:gd name="connsiteX4" fmla="*/ 0 w 2943567"/>
              <a:gd name="connsiteY4" fmla="*/ 0 h 1285435"/>
              <a:gd name="connsiteX0" fmla="*/ 0 w 2943567"/>
              <a:gd name="connsiteY0" fmla="*/ 0 h 1717403"/>
              <a:gd name="connsiteX1" fmla="*/ 2943567 w 2943567"/>
              <a:gd name="connsiteY1" fmla="*/ 0 h 1717403"/>
              <a:gd name="connsiteX2" fmla="*/ 2943567 w 2943567"/>
              <a:gd name="connsiteY2" fmla="*/ 1285435 h 1717403"/>
              <a:gd name="connsiteX3" fmla="*/ 39416 w 2943567"/>
              <a:gd name="connsiteY3" fmla="*/ 1717403 h 1717403"/>
              <a:gd name="connsiteX4" fmla="*/ 0 w 2943567"/>
              <a:gd name="connsiteY4" fmla="*/ 0 h 1717403"/>
              <a:gd name="connsiteX0" fmla="*/ 436829 w 2904151"/>
              <a:gd name="connsiteY0" fmla="*/ 0 h 1842819"/>
              <a:gd name="connsiteX1" fmla="*/ 2904151 w 2904151"/>
              <a:gd name="connsiteY1" fmla="*/ 125416 h 1842819"/>
              <a:gd name="connsiteX2" fmla="*/ 2904151 w 2904151"/>
              <a:gd name="connsiteY2" fmla="*/ 1410851 h 1842819"/>
              <a:gd name="connsiteX3" fmla="*/ 0 w 2904151"/>
              <a:gd name="connsiteY3" fmla="*/ 1842819 h 1842819"/>
              <a:gd name="connsiteX4" fmla="*/ 436829 w 2904151"/>
              <a:gd name="connsiteY4" fmla="*/ 0 h 1842819"/>
              <a:gd name="connsiteX0" fmla="*/ 436829 w 2904151"/>
              <a:gd name="connsiteY0" fmla="*/ 0 h 1842819"/>
              <a:gd name="connsiteX1" fmla="*/ 2637344 w 2904151"/>
              <a:gd name="connsiteY1" fmla="*/ 338846 h 1842819"/>
              <a:gd name="connsiteX2" fmla="*/ 2904151 w 2904151"/>
              <a:gd name="connsiteY2" fmla="*/ 1410851 h 1842819"/>
              <a:gd name="connsiteX3" fmla="*/ 0 w 2904151"/>
              <a:gd name="connsiteY3" fmla="*/ 1842819 h 1842819"/>
              <a:gd name="connsiteX4" fmla="*/ 436829 w 2904151"/>
              <a:gd name="connsiteY4" fmla="*/ 0 h 184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4151" h="1842819">
                <a:moveTo>
                  <a:pt x="436829" y="0"/>
                </a:moveTo>
                <a:lnTo>
                  <a:pt x="2637344" y="338846"/>
                </a:lnTo>
                <a:lnTo>
                  <a:pt x="2904151" y="1410851"/>
                </a:lnTo>
                <a:lnTo>
                  <a:pt x="0" y="1842819"/>
                </a:lnTo>
                <a:lnTo>
                  <a:pt x="436829" y="0"/>
                </a:lnTo>
                <a:close/>
              </a:path>
            </a:pathLst>
          </a:custGeom>
          <a:gradFill flip="none" rotWithShape="1">
            <a:gsLst>
              <a:gs pos="0">
                <a:srgbClr val="7AA62A">
                  <a:shade val="30000"/>
                  <a:satMod val="115000"/>
                </a:srgbClr>
              </a:gs>
              <a:gs pos="50000">
                <a:srgbClr val="7AA62A">
                  <a:shade val="67500"/>
                  <a:satMod val="115000"/>
                </a:srgbClr>
              </a:gs>
              <a:gs pos="100000">
                <a:srgbClr val="7AA62A">
                  <a:shade val="100000"/>
                  <a:satMod val="115000"/>
                </a:srgbClr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0" name="矩形 1"/>
          <p:cNvSpPr/>
          <p:nvPr/>
        </p:nvSpPr>
        <p:spPr>
          <a:xfrm rot="17767481">
            <a:off x="633551" y="2928810"/>
            <a:ext cx="2516429" cy="1018516"/>
          </a:xfrm>
          <a:custGeom>
            <a:avLst/>
            <a:gdLst>
              <a:gd name="connsiteX0" fmla="*/ 0 w 2943567"/>
              <a:gd name="connsiteY0" fmla="*/ 0 h 1285435"/>
              <a:gd name="connsiteX1" fmla="*/ 2943567 w 2943567"/>
              <a:gd name="connsiteY1" fmla="*/ 0 h 1285435"/>
              <a:gd name="connsiteX2" fmla="*/ 2943567 w 2943567"/>
              <a:gd name="connsiteY2" fmla="*/ 1285435 h 1285435"/>
              <a:gd name="connsiteX3" fmla="*/ 0 w 2943567"/>
              <a:gd name="connsiteY3" fmla="*/ 1285435 h 1285435"/>
              <a:gd name="connsiteX4" fmla="*/ 0 w 2943567"/>
              <a:gd name="connsiteY4" fmla="*/ 0 h 1285435"/>
              <a:gd name="connsiteX0" fmla="*/ 0 w 2943567"/>
              <a:gd name="connsiteY0" fmla="*/ 0 h 1717403"/>
              <a:gd name="connsiteX1" fmla="*/ 2943567 w 2943567"/>
              <a:gd name="connsiteY1" fmla="*/ 0 h 1717403"/>
              <a:gd name="connsiteX2" fmla="*/ 2943567 w 2943567"/>
              <a:gd name="connsiteY2" fmla="*/ 1285435 h 1717403"/>
              <a:gd name="connsiteX3" fmla="*/ 39416 w 2943567"/>
              <a:gd name="connsiteY3" fmla="*/ 1717403 h 1717403"/>
              <a:gd name="connsiteX4" fmla="*/ 0 w 2943567"/>
              <a:gd name="connsiteY4" fmla="*/ 0 h 1717403"/>
              <a:gd name="connsiteX0" fmla="*/ 436829 w 2904151"/>
              <a:gd name="connsiteY0" fmla="*/ 0 h 1842819"/>
              <a:gd name="connsiteX1" fmla="*/ 2904151 w 2904151"/>
              <a:gd name="connsiteY1" fmla="*/ 125416 h 1842819"/>
              <a:gd name="connsiteX2" fmla="*/ 2904151 w 2904151"/>
              <a:gd name="connsiteY2" fmla="*/ 1410851 h 1842819"/>
              <a:gd name="connsiteX3" fmla="*/ 0 w 2904151"/>
              <a:gd name="connsiteY3" fmla="*/ 1842819 h 1842819"/>
              <a:gd name="connsiteX4" fmla="*/ 436829 w 2904151"/>
              <a:gd name="connsiteY4" fmla="*/ 0 h 1842819"/>
              <a:gd name="connsiteX0" fmla="*/ 436829 w 2904151"/>
              <a:gd name="connsiteY0" fmla="*/ 0 h 1842819"/>
              <a:gd name="connsiteX1" fmla="*/ 2637344 w 2904151"/>
              <a:gd name="connsiteY1" fmla="*/ 338846 h 1842819"/>
              <a:gd name="connsiteX2" fmla="*/ 2904151 w 2904151"/>
              <a:gd name="connsiteY2" fmla="*/ 1410851 h 1842819"/>
              <a:gd name="connsiteX3" fmla="*/ 0 w 2904151"/>
              <a:gd name="connsiteY3" fmla="*/ 1842819 h 1842819"/>
              <a:gd name="connsiteX4" fmla="*/ 436829 w 2904151"/>
              <a:gd name="connsiteY4" fmla="*/ 0 h 184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4151" h="1842819">
                <a:moveTo>
                  <a:pt x="436829" y="0"/>
                </a:moveTo>
                <a:lnTo>
                  <a:pt x="2637344" y="338846"/>
                </a:lnTo>
                <a:lnTo>
                  <a:pt x="2904151" y="1410851"/>
                </a:lnTo>
                <a:lnTo>
                  <a:pt x="0" y="1842819"/>
                </a:lnTo>
                <a:lnTo>
                  <a:pt x="436829" y="0"/>
                </a:lnTo>
                <a:close/>
              </a:path>
            </a:pathLst>
          </a:cu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11" name="组合 10"/>
          <p:cNvGrpSpPr/>
          <p:nvPr/>
        </p:nvGrpSpPr>
        <p:grpSpPr>
          <a:xfrm rot="15099336">
            <a:off x="651502" y="3815236"/>
            <a:ext cx="1411562" cy="1216864"/>
            <a:chOff x="3059832" y="1341549"/>
            <a:chExt cx="1499349" cy="1292542"/>
          </a:xfrm>
          <a:effectLst>
            <a:outerShdw blurRad="50800" dist="139700" dir="5400000" algn="t" rotWithShape="0">
              <a:prstClr val="black">
                <a:alpha val="19000"/>
              </a:prstClr>
            </a:outerShdw>
          </a:effectLst>
        </p:grpSpPr>
        <p:sp>
          <p:nvSpPr>
            <p:cNvPr id="33" name="六边形 32"/>
            <p:cNvSpPr/>
            <p:nvPr/>
          </p:nvSpPr>
          <p:spPr>
            <a:xfrm rot="19215806">
              <a:off x="3059832" y="1341549"/>
              <a:ext cx="1499349" cy="1292542"/>
            </a:xfrm>
            <a:prstGeom prst="hexagon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298450" h="120650"/>
            </a:sp3d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4" name="六边形 33"/>
            <p:cNvSpPr/>
            <p:nvPr/>
          </p:nvSpPr>
          <p:spPr>
            <a:xfrm rot="1438177">
              <a:off x="3173156" y="1462562"/>
              <a:ext cx="1207411" cy="1040870"/>
            </a:xfrm>
            <a:prstGeom prst="hexagon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 rot="20763007">
            <a:off x="1662190" y="2128357"/>
            <a:ext cx="1411562" cy="1216864"/>
            <a:chOff x="3059832" y="1341549"/>
            <a:chExt cx="1499349" cy="1292542"/>
          </a:xfrm>
          <a:effectLst>
            <a:outerShdw blurRad="50800" dist="152400" dir="5400000" algn="t" rotWithShape="0">
              <a:prstClr val="black">
                <a:alpha val="22000"/>
              </a:prstClr>
            </a:outerShdw>
          </a:effectLst>
        </p:grpSpPr>
        <p:sp>
          <p:nvSpPr>
            <p:cNvPr id="31" name="六边形 30"/>
            <p:cNvSpPr/>
            <p:nvPr/>
          </p:nvSpPr>
          <p:spPr>
            <a:xfrm rot="19215806">
              <a:off x="3059832" y="1341549"/>
              <a:ext cx="1499349" cy="1292542"/>
            </a:xfrm>
            <a:prstGeom prst="hexagon">
              <a:avLst/>
            </a:prstGeom>
            <a:solidFill>
              <a:srgbClr val="7AA62A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298450" h="120650"/>
            </a:sp3d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2" name="六边形 31"/>
            <p:cNvSpPr/>
            <p:nvPr/>
          </p:nvSpPr>
          <p:spPr>
            <a:xfrm rot="1438177">
              <a:off x="3232556" y="1432750"/>
              <a:ext cx="1207411" cy="1040870"/>
            </a:xfrm>
            <a:prstGeom prst="hexagon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20763007">
            <a:off x="3318100" y="2925639"/>
            <a:ext cx="1411562" cy="1216864"/>
            <a:chOff x="3059832" y="1341549"/>
            <a:chExt cx="1499349" cy="1292542"/>
          </a:xfrm>
          <a:effectLst>
            <a:outerShdw blurRad="50800" dist="139700" dir="5400000" algn="t" rotWithShape="0">
              <a:prstClr val="black">
                <a:alpha val="16000"/>
              </a:prstClr>
            </a:outerShdw>
          </a:effectLst>
        </p:grpSpPr>
        <p:sp>
          <p:nvSpPr>
            <p:cNvPr id="29" name="六边形 28"/>
            <p:cNvSpPr/>
            <p:nvPr/>
          </p:nvSpPr>
          <p:spPr>
            <a:xfrm rot="19215806">
              <a:off x="3059832" y="1341549"/>
              <a:ext cx="1499349" cy="1292542"/>
            </a:xfrm>
            <a:prstGeom prst="hexagon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298450" h="120650"/>
            </a:sp3d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0" name="六边形 29"/>
            <p:cNvSpPr/>
            <p:nvPr/>
          </p:nvSpPr>
          <p:spPr>
            <a:xfrm rot="1438177">
              <a:off x="3232556" y="1432750"/>
              <a:ext cx="1207411" cy="1040870"/>
            </a:xfrm>
            <a:prstGeom prst="hexagon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 rot="20763007">
            <a:off x="4934985" y="1871913"/>
            <a:ext cx="1411562" cy="1216864"/>
            <a:chOff x="3059832" y="1341549"/>
            <a:chExt cx="1499349" cy="1292542"/>
          </a:xfrm>
          <a:effectLst>
            <a:outerShdw blurRad="50800" dist="1397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27" name="六边形 26"/>
            <p:cNvSpPr/>
            <p:nvPr/>
          </p:nvSpPr>
          <p:spPr>
            <a:xfrm rot="19215806">
              <a:off x="3059832" y="1341549"/>
              <a:ext cx="1499349" cy="1292542"/>
            </a:xfrm>
            <a:prstGeom prst="hexagon">
              <a:avLst/>
            </a:prstGeom>
            <a:solidFill>
              <a:srgbClr val="D19705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298450" h="120650"/>
            </a:sp3d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8" name="六边形 27"/>
            <p:cNvSpPr/>
            <p:nvPr/>
          </p:nvSpPr>
          <p:spPr>
            <a:xfrm rot="1438177">
              <a:off x="3232556" y="1432750"/>
              <a:ext cx="1207411" cy="1040870"/>
            </a:xfrm>
            <a:prstGeom prst="hexagon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sp>
        <p:nvSpPr>
          <p:cNvPr id="15" name="TextBox 46"/>
          <p:cNvSpPr txBox="1"/>
          <p:nvPr/>
        </p:nvSpPr>
        <p:spPr>
          <a:xfrm>
            <a:off x="1961579" y="2462515"/>
            <a:ext cx="83947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5400000" algn="t" rotWithShape="0">
                    <a:sysClr val="window" lastClr="FFFFFF">
                      <a:alpha val="40000"/>
                    </a:sysClr>
                  </a:outerShdw>
                </a:effectLst>
                <a:uLnTx/>
                <a:uFillTx/>
                <a:latin typeface="Agency FB" pitchFamily="34" charset="0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zh-TW" altLang="en-US" sz="1350" dirty="0">
                <a:solidFill>
                  <a:srgbClr val="9BBB59">
                    <a:lumMod val="50000"/>
                  </a:srgbClr>
                </a:solidFill>
                <a:latin typeface="Adidas Unity" pitchFamily="2" charset="0"/>
              </a:rPr>
              <a:t>影響活性的片段</a:t>
            </a:r>
            <a:endParaRPr lang="zh-CN" altLang="en-US" sz="1350" dirty="0">
              <a:solidFill>
                <a:srgbClr val="9BBB59">
                  <a:lumMod val="50000"/>
                </a:srgbClr>
              </a:solidFill>
              <a:latin typeface="Adidas Unity" pitchFamily="2" charset="0"/>
            </a:endParaRPr>
          </a:p>
        </p:txBody>
      </p:sp>
      <p:sp>
        <p:nvSpPr>
          <p:cNvPr id="16" name="TextBox 47"/>
          <p:cNvSpPr txBox="1"/>
          <p:nvPr/>
        </p:nvSpPr>
        <p:spPr>
          <a:xfrm>
            <a:off x="945975" y="4110170"/>
            <a:ext cx="81221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5400000" algn="t" rotWithShape="0">
                    <a:sysClr val="window" lastClr="FFFFFF">
                      <a:alpha val="40000"/>
                    </a:sysClr>
                  </a:outerShdw>
                </a:effectLst>
                <a:uLnTx/>
                <a:uFillTx/>
                <a:latin typeface="Agency FB" pitchFamily="34" charset="0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1350" dirty="0">
                <a:solidFill>
                  <a:srgbClr val="00B0F0"/>
                </a:solidFill>
                <a:latin typeface="Adidas Unity" pitchFamily="2" charset="0"/>
              </a:rPr>
              <a:t>化合物生物活性數據</a:t>
            </a:r>
            <a:endParaRPr lang="zh-CN" altLang="en-US" sz="1350" dirty="0">
              <a:solidFill>
                <a:srgbClr val="00B0F0"/>
              </a:solidFill>
              <a:latin typeface="Adidas Unity" pitchFamily="2" charset="0"/>
            </a:endParaRPr>
          </a:p>
        </p:txBody>
      </p:sp>
      <p:sp>
        <p:nvSpPr>
          <p:cNvPr id="17" name="TextBox 48"/>
          <p:cNvSpPr txBox="1"/>
          <p:nvPr/>
        </p:nvSpPr>
        <p:spPr>
          <a:xfrm>
            <a:off x="3577657" y="3129243"/>
            <a:ext cx="85929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5400000" algn="t" rotWithShape="0">
                    <a:sysClr val="window" lastClr="FFFFFF">
                      <a:alpha val="40000"/>
                    </a:sysClr>
                  </a:outerShdw>
                </a:effectLst>
                <a:uLnTx/>
                <a:uFillTx/>
                <a:latin typeface="Agency FB" pitchFamily="34" charset="0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zh-TW" altLang="en-US" sz="1350" dirty="0">
                <a:solidFill>
                  <a:srgbClr val="F79646">
                    <a:lumMod val="75000"/>
                  </a:srgbClr>
                </a:solidFill>
                <a:latin typeface="Adidas Unity" pitchFamily="2" charset="0"/>
              </a:rPr>
              <a:t>不同</a:t>
            </a:r>
            <a:r>
              <a:rPr lang="en-US" altLang="zh-TW" sz="1350" dirty="0">
                <a:solidFill>
                  <a:srgbClr val="F79646">
                    <a:lumMod val="75000"/>
                  </a:srgbClr>
                </a:solidFill>
                <a:latin typeface="Adidas Unity" pitchFamily="2" charset="0"/>
              </a:rPr>
              <a:t>Target</a:t>
            </a:r>
            <a:r>
              <a:rPr lang="zh-TW" altLang="en-US" sz="1350" dirty="0">
                <a:solidFill>
                  <a:srgbClr val="F79646">
                    <a:lumMod val="75000"/>
                  </a:srgbClr>
                </a:solidFill>
                <a:latin typeface="Adidas Unity" pitchFamily="2" charset="0"/>
              </a:rPr>
              <a:t>選擇問題</a:t>
            </a:r>
            <a:endParaRPr lang="zh-CN" altLang="en-US" sz="1350" dirty="0">
              <a:solidFill>
                <a:srgbClr val="F79646">
                  <a:lumMod val="75000"/>
                </a:srgbClr>
              </a:solidFill>
              <a:latin typeface="Adidas Unity" pitchFamily="2" charset="0"/>
            </a:endParaRPr>
          </a:p>
        </p:txBody>
      </p:sp>
      <p:sp>
        <p:nvSpPr>
          <p:cNvPr id="18" name="TextBox 49"/>
          <p:cNvSpPr txBox="1"/>
          <p:nvPr/>
        </p:nvSpPr>
        <p:spPr>
          <a:xfrm>
            <a:off x="5258721" y="2180430"/>
            <a:ext cx="7308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5400000" algn="t" rotWithShape="0">
                    <a:sysClr val="window" lastClr="FFFFFF">
                      <a:alpha val="40000"/>
                    </a:sysClr>
                  </a:outerShdw>
                </a:effectLst>
                <a:uLnTx/>
                <a:uFillTx/>
                <a:latin typeface="Agency FB" pitchFamily="34" charset="0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1350" dirty="0">
                <a:solidFill>
                  <a:srgbClr val="D19705"/>
                </a:solidFill>
                <a:latin typeface="Adidas Unity" pitchFamily="2" charset="0"/>
              </a:rPr>
              <a:t>DMPK</a:t>
            </a:r>
            <a:r>
              <a:rPr lang="zh-CN" altLang="en-US" sz="1350" dirty="0">
                <a:solidFill>
                  <a:srgbClr val="D19705"/>
                </a:solidFill>
                <a:latin typeface="Adidas Unity" pitchFamily="2" charset="0"/>
              </a:rPr>
              <a:t>的研究</a:t>
            </a:r>
          </a:p>
        </p:txBody>
      </p:sp>
      <p:sp>
        <p:nvSpPr>
          <p:cNvPr id="19" name="TextBox 50"/>
          <p:cNvSpPr txBox="1"/>
          <p:nvPr/>
        </p:nvSpPr>
        <p:spPr>
          <a:xfrm flipH="1">
            <a:off x="880510" y="5260640"/>
            <a:ext cx="1086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文獻報導的化合物於</a:t>
            </a:r>
            <a:r>
              <a:rPr lang="en-US" altLang="zh-TW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Target</a:t>
            </a:r>
            <a:r>
              <a:rPr lang="zh-TW" altLang="en-US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上的生物活性數據</a:t>
            </a:r>
            <a:endParaRPr lang="en-US" altLang="zh-CN" sz="105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0" name="TextBox 51"/>
          <p:cNvSpPr txBox="1"/>
          <p:nvPr/>
        </p:nvSpPr>
        <p:spPr>
          <a:xfrm flipH="1">
            <a:off x="545328" y="1957416"/>
            <a:ext cx="12419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是否能利用這些片段進行全新化合物設計，</a:t>
            </a:r>
            <a:r>
              <a:rPr lang="en-US" altLang="zh-TW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SAR</a:t>
            </a:r>
            <a:r>
              <a:rPr lang="zh-TW" altLang="en-US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分析</a:t>
            </a:r>
            <a:endParaRPr lang="en-US" altLang="zh-CN" sz="105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1" name="TextBox 52"/>
          <p:cNvSpPr txBox="1"/>
          <p:nvPr/>
        </p:nvSpPr>
        <p:spPr>
          <a:xfrm flipH="1">
            <a:off x="3276804" y="4438448"/>
            <a:ext cx="15907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化合物對於不同</a:t>
            </a:r>
            <a:r>
              <a:rPr lang="en-US" altLang="zh-TW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Target</a:t>
            </a:r>
            <a:r>
              <a:rPr lang="zh-TW" altLang="en-US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的抑制作用為和</a:t>
            </a:r>
            <a:endParaRPr lang="en-US" altLang="zh-CN" sz="105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2" name="TextBox 53"/>
          <p:cNvSpPr txBox="1"/>
          <p:nvPr/>
        </p:nvSpPr>
        <p:spPr>
          <a:xfrm flipH="1">
            <a:off x="4101027" y="1455201"/>
            <a:ext cx="110414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DMPK</a:t>
            </a:r>
            <a:r>
              <a:rPr lang="zh-CN" altLang="en-US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，</a:t>
            </a:r>
            <a:r>
              <a:rPr lang="en-US" altLang="zh-CN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P450</a:t>
            </a:r>
            <a:r>
              <a:rPr lang="zh-CN" altLang="en-US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，</a:t>
            </a:r>
            <a:r>
              <a:rPr lang="en-US" altLang="zh-CN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caco-2</a:t>
            </a:r>
            <a:r>
              <a:rPr lang="zh-CN" altLang="en-US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，</a:t>
            </a:r>
            <a:r>
              <a:rPr lang="zh-TW" altLang="en-US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藥理</a:t>
            </a:r>
            <a:r>
              <a:rPr lang="en-US" altLang="zh-TW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/</a:t>
            </a:r>
            <a:r>
              <a:rPr lang="zh-TW" altLang="en-US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毒理研</a:t>
            </a:r>
            <a:r>
              <a:rPr lang="zh-CN" altLang="en-US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究方法</a:t>
            </a:r>
            <a:endParaRPr lang="en-US" altLang="zh-CN" sz="105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4" name="燕尾形 55"/>
          <p:cNvSpPr/>
          <p:nvPr/>
        </p:nvSpPr>
        <p:spPr>
          <a:xfrm rot="18333855">
            <a:off x="1647354" y="3443445"/>
            <a:ext cx="277749" cy="293127"/>
          </a:xfrm>
          <a:prstGeom prst="chevron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5" name="燕尾形 56"/>
          <p:cNvSpPr/>
          <p:nvPr/>
        </p:nvSpPr>
        <p:spPr>
          <a:xfrm rot="2035508">
            <a:off x="2984118" y="3030100"/>
            <a:ext cx="302749" cy="319511"/>
          </a:xfrm>
          <a:prstGeom prst="chevron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6" name="燕尾形 57"/>
          <p:cNvSpPr/>
          <p:nvPr/>
        </p:nvSpPr>
        <p:spPr>
          <a:xfrm rot="19536686">
            <a:off x="4642438" y="2818038"/>
            <a:ext cx="287210" cy="303113"/>
          </a:xfrm>
          <a:prstGeom prst="chevron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8" name="六边形 26"/>
          <p:cNvSpPr/>
          <p:nvPr/>
        </p:nvSpPr>
        <p:spPr>
          <a:xfrm rot="18378813">
            <a:off x="6856741" y="1578198"/>
            <a:ext cx="1411562" cy="1216864"/>
          </a:xfrm>
          <a:prstGeom prst="hexagon">
            <a:avLst/>
          </a:prstGeom>
          <a:solidFill>
            <a:srgbClr val="840999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298450" h="120650"/>
          </a:sp3d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1350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39" name="六边形 27"/>
          <p:cNvSpPr/>
          <p:nvPr/>
        </p:nvSpPr>
        <p:spPr>
          <a:xfrm rot="601184">
            <a:off x="7016208" y="1659617"/>
            <a:ext cx="1136717" cy="979928"/>
          </a:xfrm>
          <a:prstGeom prst="hexagon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0" name="燕尾形 57"/>
          <p:cNvSpPr/>
          <p:nvPr/>
        </p:nvSpPr>
        <p:spPr>
          <a:xfrm rot="20912962">
            <a:off x="6466324" y="2217104"/>
            <a:ext cx="287210" cy="303113"/>
          </a:xfrm>
          <a:prstGeom prst="chevron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1" name="TextBox 49"/>
          <p:cNvSpPr txBox="1"/>
          <p:nvPr/>
        </p:nvSpPr>
        <p:spPr>
          <a:xfrm>
            <a:off x="7219162" y="1803333"/>
            <a:ext cx="73080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5400000" algn="t" rotWithShape="0">
                    <a:sysClr val="window" lastClr="FFFFFF">
                      <a:alpha val="40000"/>
                    </a:sysClr>
                  </a:outerShdw>
                </a:effectLst>
                <a:uLnTx/>
                <a:uFillTx/>
                <a:latin typeface="Agency FB" pitchFamily="34" charset="0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1350" dirty="0">
                <a:solidFill>
                  <a:srgbClr val="840999"/>
                </a:solidFill>
                <a:latin typeface="Adidas Unity" pitchFamily="2" charset="0"/>
              </a:rPr>
              <a:t>製程和分析方法開發</a:t>
            </a:r>
            <a:endParaRPr lang="zh-CN" altLang="en-US" sz="1350" dirty="0">
              <a:solidFill>
                <a:srgbClr val="840999"/>
              </a:solidFill>
              <a:latin typeface="Adidas Unity" pitchFamily="2" charset="0"/>
            </a:endParaRPr>
          </a:p>
        </p:txBody>
      </p:sp>
      <p:sp>
        <p:nvSpPr>
          <p:cNvPr id="43" name="燕尾形 57"/>
          <p:cNvSpPr/>
          <p:nvPr/>
        </p:nvSpPr>
        <p:spPr>
          <a:xfrm rot="1470376">
            <a:off x="8432439" y="2488006"/>
            <a:ext cx="287210" cy="303113"/>
          </a:xfrm>
          <a:prstGeom prst="chevron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4" name="TextBox 53"/>
          <p:cNvSpPr txBox="1"/>
          <p:nvPr/>
        </p:nvSpPr>
        <p:spPr>
          <a:xfrm flipH="1">
            <a:off x="7032493" y="3027168"/>
            <a:ext cx="11041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合成方法尋找，晶型資料、相關分析方法搜尋</a:t>
            </a:r>
            <a:endParaRPr lang="en-US" altLang="zh-CN" sz="105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CB7E867-C28A-49F9-B202-19200D5618B1}"/>
              </a:ext>
            </a:extLst>
          </p:cNvPr>
          <p:cNvSpPr/>
          <p:nvPr/>
        </p:nvSpPr>
        <p:spPr>
          <a:xfrm>
            <a:off x="233265" y="1257604"/>
            <a:ext cx="6262158" cy="5199180"/>
          </a:xfrm>
          <a:prstGeom prst="rect">
            <a:avLst/>
          </a:prstGeom>
          <a:noFill/>
          <a:ln w="19050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5A2D7504-D1B8-4AB9-BDD6-605BF7B5CE78}"/>
              </a:ext>
            </a:extLst>
          </p:cNvPr>
          <p:cNvSpPr/>
          <p:nvPr/>
        </p:nvSpPr>
        <p:spPr>
          <a:xfrm>
            <a:off x="6538285" y="1255737"/>
            <a:ext cx="2579571" cy="5199180"/>
          </a:xfrm>
          <a:prstGeom prst="rect">
            <a:avLst/>
          </a:prstGeom>
          <a:noFill/>
          <a:ln w="19050">
            <a:solidFill>
              <a:srgbClr val="FF82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58D691C-34DF-4B1C-B0A6-B51542C4FCF1}"/>
              </a:ext>
            </a:extLst>
          </p:cNvPr>
          <p:cNvSpPr txBox="1"/>
          <p:nvPr/>
        </p:nvSpPr>
        <p:spPr>
          <a:xfrm>
            <a:off x="6991943" y="5220606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Reaxys</a:t>
            </a:r>
            <a:r>
              <a:rPr lang="en-US" altLang="zh-TW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Basic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DF200BAF-0B1B-46DC-8C97-5B3D6636E8E7}"/>
              </a:ext>
            </a:extLst>
          </p:cNvPr>
          <p:cNvSpPr txBox="1"/>
          <p:nvPr/>
        </p:nvSpPr>
        <p:spPr>
          <a:xfrm>
            <a:off x="2789384" y="5266133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err="1">
                <a:solidFill>
                  <a:srgbClr val="0073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Reaxys</a:t>
            </a:r>
            <a:r>
              <a:rPr lang="en-US" altLang="zh-TW" b="1" dirty="0">
                <a:solidFill>
                  <a:srgbClr val="0073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Medicine Chemistry</a:t>
            </a:r>
            <a:endParaRPr lang="en-US" b="1" dirty="0">
              <a:solidFill>
                <a:srgbClr val="0073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23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 l="29280" t="27478" r="15264" b="9842"/>
          <a:stretch>
            <a:fillRect/>
          </a:stretch>
        </p:blipFill>
        <p:spPr bwMode="auto">
          <a:xfrm>
            <a:off x="4134640" y="1249196"/>
            <a:ext cx="4572000" cy="2905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楕円 6"/>
          <p:cNvSpPr/>
          <p:nvPr/>
        </p:nvSpPr>
        <p:spPr>
          <a:xfrm>
            <a:off x="4092039" y="1740289"/>
            <a:ext cx="431075" cy="3722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下 8"/>
          <p:cNvSpPr/>
          <p:nvPr/>
        </p:nvSpPr>
        <p:spPr>
          <a:xfrm>
            <a:off x="6073789" y="4131651"/>
            <a:ext cx="667596" cy="43226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40</a:t>
            </a:fld>
            <a:endParaRPr lang="en-US" sz="9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469048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建構合成路徑</a:t>
            </a:r>
            <a:r>
              <a:rPr kumimoji="1" lang="en-US" altLang="zh-TW" sz="2800" dirty="0"/>
              <a:t>(3/3)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3" name="楕円 6"/>
          <p:cNvSpPr/>
          <p:nvPr/>
        </p:nvSpPr>
        <p:spPr>
          <a:xfrm>
            <a:off x="5595415" y="1233431"/>
            <a:ext cx="431075" cy="3722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 l="1937" t="21654" r="14861" b="9350"/>
          <a:stretch>
            <a:fillRect/>
          </a:stretch>
        </p:blipFill>
        <p:spPr bwMode="auto">
          <a:xfrm>
            <a:off x="4134640" y="4563913"/>
            <a:ext cx="4572000" cy="21315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楕円 6"/>
          <p:cNvSpPr/>
          <p:nvPr/>
        </p:nvSpPr>
        <p:spPr>
          <a:xfrm>
            <a:off x="5343085" y="5035281"/>
            <a:ext cx="1209108" cy="1660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2"/>
          <p:cNvSpPr txBox="1"/>
          <p:nvPr/>
        </p:nvSpPr>
        <p:spPr>
          <a:xfrm>
            <a:off x="499929" y="1008747"/>
            <a:ext cx="4060942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ja-JP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Manually</a:t>
            </a:r>
          </a:p>
          <a:p>
            <a:endParaRPr lang="en-US" altLang="ja-JP" sz="1600" b="1" dirty="0"/>
          </a:p>
          <a:p>
            <a:pPr>
              <a:buFont typeface="Arial" pitchFamily="34" charset="0"/>
              <a:buChar char="•"/>
            </a:pPr>
            <a:r>
              <a:rPr lang="zh-TW" altLang="en-US" sz="1600" dirty="0"/>
              <a:t>選擇要加入的反應，按下</a:t>
            </a:r>
            <a:r>
              <a:rPr lang="en-US" altLang="zh-TW" sz="1600" dirty="0" err="1"/>
              <a:t>Syn</a:t>
            </a:r>
            <a:r>
              <a:rPr lang="en-US" altLang="zh-TW" sz="1600" dirty="0"/>
              <a:t>-Plan</a:t>
            </a:r>
            <a:endParaRPr lang="en-US" altLang="ja-JP" sz="1600" dirty="0"/>
          </a:p>
          <a:p>
            <a:pPr>
              <a:buFont typeface="Arial" pitchFamily="34" charset="0"/>
              <a:buChar char="•"/>
            </a:pPr>
            <a:r>
              <a:rPr lang="zh-TW" altLang="en-US" sz="1600" dirty="0"/>
              <a:t>反應直接加入於合成路徑</a:t>
            </a:r>
            <a:endParaRPr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18784119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kumimoji="1" lang="zh-TW" altLang="en-US" dirty="0"/>
              <a:t>查詢結果的輸出、儲存及通知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71113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457198" y="1123849"/>
            <a:ext cx="8238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1600" dirty="0"/>
              <a:t>查詢結果可以導出的格式包含</a:t>
            </a:r>
            <a:r>
              <a:rPr lang="en-US" altLang="ja-JP" sz="1600" dirty="0"/>
              <a:t>PDF</a:t>
            </a:r>
            <a:r>
              <a:rPr lang="zh-TW" altLang="en-US" sz="1600" dirty="0"/>
              <a:t>、</a:t>
            </a:r>
            <a:r>
              <a:rPr lang="en-US" altLang="ja-JP" sz="1600" dirty="0"/>
              <a:t>XML</a:t>
            </a:r>
            <a:r>
              <a:rPr lang="zh-TW" altLang="en-US" sz="1600" dirty="0"/>
              <a:t>、</a:t>
            </a:r>
            <a:r>
              <a:rPr lang="en-US" altLang="ja-JP" sz="1600" dirty="0"/>
              <a:t>Word</a:t>
            </a:r>
            <a:r>
              <a:rPr lang="zh-TW" altLang="en-US" sz="1600" dirty="0"/>
              <a:t>、</a:t>
            </a:r>
            <a:r>
              <a:rPr lang="en-US" altLang="ja-JP" sz="1600" dirty="0"/>
              <a:t>Excel</a:t>
            </a:r>
            <a:r>
              <a:rPr lang="zh-TW" altLang="en-US" sz="1600" dirty="0"/>
              <a:t>。</a:t>
            </a:r>
            <a:endParaRPr lang="en-US" altLang="ja-JP" sz="16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176" y="4260102"/>
            <a:ext cx="3780317" cy="2297502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1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42</a:t>
            </a:fld>
            <a:endParaRPr lang="en-US" sz="9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輸出查詢結果</a:t>
            </a:r>
            <a:r>
              <a:rPr kumimoji="1" lang="en-US" altLang="zh-TW" sz="2800" dirty="0"/>
              <a:t>(1/3)</a:t>
            </a:r>
            <a:endParaRPr kumimoji="1" lang="en-US" altLang="ja-JP" sz="28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176" y="2130602"/>
            <a:ext cx="4512179" cy="19799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457199" y="2130602"/>
            <a:ext cx="367091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/>
              <a:t>在查詢結果畫面上方，點擊</a:t>
            </a:r>
            <a:r>
              <a:rPr lang="ja-JP" altLang="en-US" sz="1600" dirty="0"/>
              <a:t>「</a:t>
            </a:r>
            <a:r>
              <a:rPr lang="en-US" altLang="ja-JP" sz="1600" dirty="0"/>
              <a:t>Export</a:t>
            </a:r>
            <a:r>
              <a:rPr lang="ja-JP" altLang="en-US" sz="1600" dirty="0"/>
              <a:t>」</a:t>
            </a:r>
            <a:r>
              <a:rPr lang="zh-TW" altLang="en-US" sz="1600" dirty="0"/>
              <a:t>，</a:t>
            </a:r>
            <a:r>
              <a:rPr lang="en-US" altLang="ja-JP" sz="1600" dirty="0"/>
              <a:t/>
            </a:r>
            <a:br>
              <a:rPr lang="en-US" altLang="ja-JP" sz="1600" dirty="0"/>
            </a:br>
            <a:endParaRPr lang="en-US" altLang="ja-JP" sz="1600" dirty="0"/>
          </a:p>
          <a:p>
            <a:endParaRPr lang="en-US" altLang="ja-JP" sz="1600" dirty="0"/>
          </a:p>
          <a:p>
            <a:endParaRPr lang="en-US" altLang="ja-JP" sz="1600" dirty="0"/>
          </a:p>
          <a:p>
            <a:endParaRPr lang="en-US" altLang="ja-JP" sz="1600" dirty="0"/>
          </a:p>
          <a:p>
            <a:endParaRPr lang="en-US" altLang="ja-JP" sz="1600" dirty="0"/>
          </a:p>
          <a:p>
            <a:endParaRPr lang="ja-JP" altLang="en-US" sz="1600" dirty="0"/>
          </a:p>
          <a:p>
            <a:pPr>
              <a:spcAft>
                <a:spcPts val="1200"/>
              </a:spcAft>
            </a:pPr>
            <a:r>
              <a:rPr kumimoji="1" lang="en-US" altLang="zh-TW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Export</a:t>
            </a: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設定畫面</a:t>
            </a:r>
            <a:r>
              <a:rPr kumimoji="1" lang="ja-JP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zh-TW" altLang="en-US" sz="1600" dirty="0"/>
              <a:t>設定輸出格式、輸出範圍、輸出內容完成後，點擊右下角</a:t>
            </a:r>
            <a:r>
              <a:rPr lang="en-US" altLang="zh-TW" sz="1600" dirty="0"/>
              <a:t>Export</a:t>
            </a:r>
            <a:endParaRPr lang="ja-JP" altLang="en-US" sz="16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611" y="3889988"/>
            <a:ext cx="2106930" cy="2273618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</p:pic>
      <p:cxnSp>
        <p:nvCxnSpPr>
          <p:cNvPr id="15" name="直線矢印コネクタ 14"/>
          <p:cNvCxnSpPr>
            <a:cxnSpLocks/>
          </p:cNvCxnSpPr>
          <p:nvPr/>
        </p:nvCxnSpPr>
        <p:spPr>
          <a:xfrm flipV="1">
            <a:off x="5753949" y="4410421"/>
            <a:ext cx="1128045" cy="2905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楕円 8"/>
          <p:cNvSpPr/>
          <p:nvPr/>
        </p:nvSpPr>
        <p:spPr>
          <a:xfrm>
            <a:off x="5584547" y="2379688"/>
            <a:ext cx="526788" cy="4668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吹き出し 9"/>
          <p:cNvSpPr/>
          <p:nvPr/>
        </p:nvSpPr>
        <p:spPr>
          <a:xfrm>
            <a:off x="424757" y="5381717"/>
            <a:ext cx="3555840" cy="707410"/>
          </a:xfrm>
          <a:prstGeom prst="wedgeRectCallout">
            <a:avLst>
              <a:gd name="adj1" fmla="val 80419"/>
              <a:gd name="adj2" fmla="val -1357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kumimoji="1" lang="zh-TW" altLang="en-US" sz="1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可以從查詢結果選擇任意記錄導出</a:t>
            </a:r>
            <a:endParaRPr kumimoji="1" lang="ja-JP" altLang="en-US" sz="14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49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57199" y="1213409"/>
            <a:ext cx="4473723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53565A"/>
                </a:solidFill>
              </a:rPr>
              <a:t>Export</a:t>
            </a:r>
            <a:r>
              <a:rPr lang="zh-TW" altLang="en-US" dirty="0">
                <a:solidFill>
                  <a:srgbClr val="53565A"/>
                </a:solidFill>
              </a:rPr>
              <a:t>會顯示目前的導出狀態，</a:t>
            </a:r>
            <a:endParaRPr lang="en-US" altLang="zh-TW" dirty="0">
              <a:solidFill>
                <a:srgbClr val="53565A"/>
              </a:solidFill>
            </a:endParaRPr>
          </a:p>
          <a:p>
            <a:endParaRPr lang="en-US" altLang="ja-JP" dirty="0">
              <a:solidFill>
                <a:srgbClr val="53565A"/>
              </a:solidFill>
            </a:endParaRPr>
          </a:p>
          <a:p>
            <a:endParaRPr lang="en-US" altLang="ja-JP" dirty="0">
              <a:solidFill>
                <a:srgbClr val="53565A"/>
              </a:solidFill>
            </a:endParaRPr>
          </a:p>
          <a:p>
            <a:endParaRPr lang="en-US" altLang="zh-TW" dirty="0">
              <a:solidFill>
                <a:srgbClr val="53565A"/>
              </a:solidFill>
            </a:endParaRPr>
          </a:p>
          <a:p>
            <a:endParaRPr lang="en-US" altLang="zh-TW" dirty="0">
              <a:solidFill>
                <a:srgbClr val="53565A"/>
              </a:solidFill>
            </a:endParaRPr>
          </a:p>
          <a:p>
            <a:endParaRPr lang="en-US" altLang="zh-TW" dirty="0">
              <a:solidFill>
                <a:srgbClr val="53565A"/>
              </a:solidFill>
            </a:endParaRPr>
          </a:p>
          <a:p>
            <a:endParaRPr lang="en-US" altLang="zh-TW" dirty="0">
              <a:solidFill>
                <a:srgbClr val="53565A"/>
              </a:solidFill>
            </a:endParaRPr>
          </a:p>
          <a:p>
            <a:endParaRPr lang="en-US" altLang="zh-TW" dirty="0">
              <a:solidFill>
                <a:srgbClr val="53565A"/>
              </a:solidFill>
            </a:endParaRPr>
          </a:p>
          <a:p>
            <a:r>
              <a:rPr lang="zh-TW" altLang="en-US" dirty="0">
                <a:solidFill>
                  <a:srgbClr val="53565A"/>
                </a:solidFill>
              </a:rPr>
              <a:t>完成後會顯示</a:t>
            </a:r>
            <a:r>
              <a:rPr lang="en-US" altLang="zh-TW" dirty="0">
                <a:solidFill>
                  <a:srgbClr val="53565A"/>
                </a:solidFill>
              </a:rPr>
              <a:t>Download</a:t>
            </a:r>
            <a:r>
              <a:rPr lang="zh-TW" altLang="en-US" dirty="0">
                <a:solidFill>
                  <a:srgbClr val="53565A"/>
                </a:solidFill>
              </a:rPr>
              <a:t>，點擊即可儲存，</a:t>
            </a:r>
            <a:endParaRPr lang="en-US" altLang="ja-JP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endParaRPr lang="en-US" altLang="ja-JP" dirty="0">
              <a:solidFill>
                <a:srgbClr val="53565A"/>
              </a:solidFill>
            </a:endParaRPr>
          </a:p>
          <a:p>
            <a:endParaRPr lang="en-US" altLang="ja-JP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zh-TW" altLang="en-US" dirty="0">
                <a:solidFill>
                  <a:srgbClr val="53565A"/>
                </a:solidFill>
              </a:rPr>
              <a:t>下載完成後，點擊</a:t>
            </a:r>
            <a:r>
              <a:rPr lang="en-US" altLang="ja-JP" dirty="0">
                <a:solidFill>
                  <a:srgbClr val="53565A"/>
                </a:solidFill>
              </a:rPr>
              <a:t>Cancel</a:t>
            </a:r>
            <a:r>
              <a:rPr lang="zh-TW" altLang="en-US" dirty="0">
                <a:solidFill>
                  <a:srgbClr val="53565A"/>
                </a:solidFill>
              </a:rPr>
              <a:t>已關閉畫面，</a:t>
            </a:r>
            <a:endParaRPr lang="en-US" altLang="ja-JP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endParaRPr lang="en-US" altLang="zh-TW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altLang="zh-TW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zh-TW" altLang="en-US" dirty="0">
                <a:solidFill>
                  <a:schemeClr val="tx1">
                    <a:lumMod val="75000"/>
                  </a:schemeClr>
                </a:solidFill>
              </a:rPr>
              <a:t>如果沒有關閉下載畫面，無法開始下一次的輸出。</a:t>
            </a:r>
            <a:endParaRPr lang="en-US" altLang="ja-JP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altLang="ja-JP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781" y="1213410"/>
            <a:ext cx="2880000" cy="1642105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781" y="3355462"/>
            <a:ext cx="2880000" cy="1806709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楕円 7"/>
          <p:cNvSpPr/>
          <p:nvPr/>
        </p:nvSpPr>
        <p:spPr>
          <a:xfrm>
            <a:off x="5393403" y="3850016"/>
            <a:ext cx="1209675" cy="440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/>
          <p:cNvSpPr/>
          <p:nvPr/>
        </p:nvSpPr>
        <p:spPr>
          <a:xfrm>
            <a:off x="7047546" y="4114428"/>
            <a:ext cx="1209675" cy="440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781" y="5365207"/>
            <a:ext cx="2880000" cy="1267965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1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43</a:t>
            </a:fld>
            <a:endParaRPr lang="en-US" sz="9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輸出查詢結果</a:t>
            </a:r>
            <a:r>
              <a:rPr kumimoji="1" lang="en-US" altLang="zh-TW" sz="2800" dirty="0"/>
              <a:t>(2/3)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7638698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457198" y="1021428"/>
            <a:ext cx="4374747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輸出詳細設定說明</a:t>
            </a:r>
            <a:r>
              <a:rPr kumimoji="1" lang="ja-JP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Choose a format</a:t>
            </a:r>
            <a:r>
              <a:rPr kumimoji="1" lang="ja-JP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kumimoji="1" lang="zh-TW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格式選擇</a:t>
            </a: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PDF/Print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XML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Microsoft Word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Microsoft Excel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Electronic Lab Netbook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RD File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zh-TW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SD/</a:t>
            </a:r>
            <a:r>
              <a:rPr kumimoji="1" lang="en-US" altLang="zh-TW" sz="12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Molfile</a:t>
            </a:r>
            <a:endParaRPr kumimoji="1" lang="en-US" altLang="zh-TW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Smiles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Range</a:t>
            </a:r>
            <a:r>
              <a:rPr kumimoji="1" lang="ja-JP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kumimoji="1" lang="zh-TW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結果輸出範圍選擇</a:t>
            </a: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上限為</a:t>
            </a:r>
            <a:r>
              <a:rPr kumimoji="1" lang="en-US" altLang="zh-TW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5,000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筆數據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Export</a:t>
            </a:r>
            <a:r>
              <a:rPr kumimoji="1" lang="ja-JP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kumimoji="1" lang="zh-TW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輸出數據類型選擇</a:t>
            </a: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All available data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zh-TW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Identification data only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Hit data only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Choose </a:t>
            </a:r>
            <a:r>
              <a:rPr kumimoji="1" lang="en-US" altLang="ja-JP" sz="12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sepcific</a:t>
            </a: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 data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Additional option</a:t>
            </a:r>
            <a:r>
              <a:rPr kumimoji="1" lang="ja-JP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Include structure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Include a description in the document</a:t>
            </a:r>
          </a:p>
        </p:txBody>
      </p:sp>
      <p:sp>
        <p:nvSpPr>
          <p:cNvPr id="7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44</a:t>
            </a:fld>
            <a:endParaRPr lang="en-US" sz="9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9893" t="16240" r="23222" b="5413"/>
          <a:stretch>
            <a:fillRect/>
          </a:stretch>
        </p:blipFill>
        <p:spPr bwMode="auto">
          <a:xfrm>
            <a:off x="3544609" y="1455251"/>
            <a:ext cx="5341998" cy="351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輸出查詢結果</a:t>
            </a:r>
            <a:r>
              <a:rPr kumimoji="1" lang="en-US" altLang="zh-TW" sz="2800" dirty="0"/>
              <a:t>(3/3)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3582322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84" y="4306557"/>
            <a:ext cx="3350305" cy="107454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69870" y="1018477"/>
            <a:ext cx="843153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每次使用完</a:t>
            </a:r>
            <a:r>
              <a:rPr kumimoji="1" lang="en-US" altLang="zh-TW" dirty="0" err="1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Reaxys</a:t>
            </a:r>
            <a:r>
              <a:rPr kumimoji="1" lang="zh-TW" altLang="en-US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後，查詢紀錄會自動清除，但登入帳號可以儲存查詢紀錄，下次可以再度回顧先前查詢紀錄，</a:t>
            </a:r>
            <a:endParaRPr lang="en-US" altLang="ja-JP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zh-TW" altLang="en-US" dirty="0"/>
              <a:t>點擊畫面上方的</a:t>
            </a:r>
            <a:r>
              <a:rPr lang="en-US" altLang="zh-TW" dirty="0"/>
              <a:t>History</a:t>
            </a:r>
            <a:r>
              <a:rPr lang="zh-TW" altLang="en-US" dirty="0"/>
              <a:t>，</a:t>
            </a:r>
            <a:endParaRPr kumimoji="1" lang="en-US" altLang="ja-JP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36" y="2316278"/>
            <a:ext cx="4255538" cy="500652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テキスト ボックス 7"/>
          <p:cNvSpPr txBox="1"/>
          <p:nvPr/>
        </p:nvSpPr>
        <p:spPr>
          <a:xfrm>
            <a:off x="487646" y="4137489"/>
            <a:ext cx="4349628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53565A"/>
                </a:solidFill>
              </a:rPr>
              <a:t>在</a:t>
            </a:r>
            <a:r>
              <a:rPr lang="en-US" altLang="zh-TW" dirty="0">
                <a:solidFill>
                  <a:srgbClr val="53565A"/>
                </a:solidFill>
              </a:rPr>
              <a:t>Recent</a:t>
            </a:r>
            <a:r>
              <a:rPr lang="zh-TW" altLang="en-US" dirty="0">
                <a:solidFill>
                  <a:srgbClr val="53565A"/>
                </a:solidFill>
              </a:rPr>
              <a:t>頁面中，確認要儲存的查詢紀錄，按下</a:t>
            </a:r>
            <a:r>
              <a:rPr lang="ja-JP" altLang="en-US" dirty="0">
                <a:solidFill>
                  <a:srgbClr val="53565A"/>
                </a:solidFill>
              </a:rPr>
              <a:t>「</a:t>
            </a:r>
            <a:r>
              <a:rPr lang="en-US" altLang="ja-JP" dirty="0">
                <a:solidFill>
                  <a:srgbClr val="53565A"/>
                </a:solidFill>
              </a:rPr>
              <a:t>Save</a:t>
            </a:r>
            <a:r>
              <a:rPr lang="ja-JP" altLang="en-US" dirty="0">
                <a:solidFill>
                  <a:srgbClr val="53565A"/>
                </a:solidFill>
              </a:rPr>
              <a:t>」</a:t>
            </a:r>
            <a:r>
              <a:rPr lang="zh-TW" altLang="en-US" dirty="0">
                <a:solidFill>
                  <a:srgbClr val="53565A"/>
                </a:solidFill>
              </a:rPr>
              <a:t>，</a:t>
            </a:r>
            <a:endParaRPr lang="en-US" altLang="ja-JP" dirty="0">
              <a:solidFill>
                <a:srgbClr val="53565A"/>
              </a:solidFill>
            </a:endParaRPr>
          </a:p>
          <a:p>
            <a:endParaRPr lang="en-US" altLang="ja-JP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r>
              <a:rPr lang="zh-TW" altLang="en-US" dirty="0">
                <a:solidFill>
                  <a:srgbClr val="53565A"/>
                </a:solidFill>
              </a:rPr>
              <a:t>在跳出的視窗輸入自訂名稱，再按下</a:t>
            </a:r>
            <a:r>
              <a:rPr lang="en-US" altLang="ja-JP" dirty="0">
                <a:solidFill>
                  <a:srgbClr val="53565A"/>
                </a:solidFill>
              </a:rPr>
              <a:t>Save</a:t>
            </a:r>
            <a:r>
              <a:rPr lang="zh-TW" altLang="en-US" dirty="0">
                <a:solidFill>
                  <a:srgbClr val="53565A"/>
                </a:solidFill>
              </a:rPr>
              <a:t>，即完成儲存，</a:t>
            </a:r>
            <a:endParaRPr lang="en-US" altLang="ja-JP" dirty="0">
              <a:solidFill>
                <a:srgbClr val="53565A"/>
              </a:solidFill>
            </a:endParaRPr>
          </a:p>
          <a:p>
            <a:endParaRPr lang="en-US" altLang="ja-JP" dirty="0">
              <a:solidFill>
                <a:srgbClr val="53565A"/>
              </a:solidFill>
            </a:endParaRPr>
          </a:p>
          <a:p>
            <a:r>
              <a:rPr lang="zh-TW" altLang="en-US" dirty="0">
                <a:solidFill>
                  <a:srgbClr val="53565A"/>
                </a:solidFill>
              </a:rPr>
              <a:t>下次登入時，進入</a:t>
            </a:r>
            <a:r>
              <a:rPr lang="en-US" altLang="zh-TW" dirty="0">
                <a:solidFill>
                  <a:srgbClr val="53565A"/>
                </a:solidFill>
              </a:rPr>
              <a:t>History-</a:t>
            </a:r>
            <a:r>
              <a:rPr lang="en-US" altLang="ja-JP" dirty="0">
                <a:solidFill>
                  <a:srgbClr val="53565A"/>
                </a:solidFill>
              </a:rPr>
              <a:t>Saved</a:t>
            </a:r>
            <a:r>
              <a:rPr lang="zh-TW" altLang="en-US" dirty="0">
                <a:solidFill>
                  <a:srgbClr val="53565A"/>
                </a:solidFill>
              </a:rPr>
              <a:t>頁面，即可檢視上次儲存的查詢紀錄</a:t>
            </a:r>
            <a:endParaRPr lang="en-US" altLang="ja-JP" dirty="0">
              <a:solidFill>
                <a:srgbClr val="53565A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36" y="2945269"/>
            <a:ext cx="6697980" cy="113157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884" y="5520840"/>
            <a:ext cx="2364873" cy="1056342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2" name="楕円 11"/>
          <p:cNvSpPr/>
          <p:nvPr/>
        </p:nvSpPr>
        <p:spPr>
          <a:xfrm>
            <a:off x="5512022" y="4618502"/>
            <a:ext cx="1924050" cy="398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/>
          <p:cNvSpPr/>
          <p:nvPr/>
        </p:nvSpPr>
        <p:spPr>
          <a:xfrm>
            <a:off x="489824" y="2816205"/>
            <a:ext cx="582451" cy="5030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/>
          <p:cNvSpPr/>
          <p:nvPr/>
        </p:nvSpPr>
        <p:spPr>
          <a:xfrm>
            <a:off x="5220797" y="5422324"/>
            <a:ext cx="582451" cy="5030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45</a:t>
            </a:fld>
            <a:endParaRPr lang="en-US" sz="9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儲存查詢歷史</a:t>
            </a:r>
            <a:endParaRPr kumimoji="1" lang="en-US" altLang="ja-JP" sz="2800" dirty="0"/>
          </a:p>
        </p:txBody>
      </p:sp>
      <p:sp>
        <p:nvSpPr>
          <p:cNvPr id="17" name="楕円 12"/>
          <p:cNvSpPr/>
          <p:nvPr/>
        </p:nvSpPr>
        <p:spPr>
          <a:xfrm>
            <a:off x="5623527" y="3526930"/>
            <a:ext cx="582451" cy="5030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/>
          <p:cNvSpPr/>
          <p:nvPr/>
        </p:nvSpPr>
        <p:spPr>
          <a:xfrm>
            <a:off x="7761223" y="5104656"/>
            <a:ext cx="532966" cy="1864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27700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46</a:t>
            </a:fld>
            <a:endParaRPr lang="en-US" sz="9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Alert</a:t>
            </a:r>
            <a:r>
              <a:rPr kumimoji="1" lang="zh-TW" altLang="en-US" sz="2800" dirty="0"/>
              <a:t>功能</a:t>
            </a:r>
            <a:endParaRPr kumimoji="1" lang="en-US" altLang="ja-JP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4819" y="1005473"/>
            <a:ext cx="862674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sz="1600" dirty="0"/>
              <a:t>Alert</a:t>
            </a:r>
            <a:r>
              <a:rPr lang="zh-TW" altLang="en-US" sz="1600" dirty="0"/>
              <a:t>需於登入後才能使用，透過設定查詢結果，</a:t>
            </a:r>
            <a:r>
              <a:rPr lang="en-US" altLang="zh-TW" sz="1600" dirty="0" err="1"/>
              <a:t>Reaxys</a:t>
            </a:r>
            <a:r>
              <a:rPr lang="zh-TW" altLang="en-US" sz="1600" dirty="0"/>
              <a:t>會自動通知是否有最新研究</a:t>
            </a:r>
            <a:endParaRPr lang="ja-JP" altLang="en-US" sz="16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lang="zh-TW" altLang="en-US" sz="1400" dirty="0"/>
              <a:t>獲取相同查詢條件的反應及化合物最新資訊</a:t>
            </a:r>
            <a:endParaRPr lang="en-US" altLang="ja-JP" sz="14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lang="zh-TW" altLang="en-US" sz="1400" dirty="0"/>
              <a:t>可選定通知時間</a:t>
            </a:r>
            <a:r>
              <a:rPr lang="ja-JP" altLang="en-US" sz="1400" dirty="0"/>
              <a:t>（</a:t>
            </a:r>
            <a:r>
              <a:rPr lang="en-US" altLang="ja-JP" sz="1400" dirty="0"/>
              <a:t>Monthly / after each update</a:t>
            </a:r>
            <a:r>
              <a:rPr lang="ja-JP" altLang="en-US" sz="1400" dirty="0"/>
              <a:t>）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lang="zh-TW" altLang="en-US" sz="1400" dirty="0"/>
              <a:t>訊息將會發送到註冊的</a:t>
            </a:r>
            <a:r>
              <a:rPr lang="en-US" altLang="zh-TW" sz="1400" dirty="0"/>
              <a:t>e-mail</a:t>
            </a:r>
            <a:r>
              <a:rPr lang="zh-TW" altLang="en-US" sz="1400" dirty="0"/>
              <a:t>，也可以寄送給其他人</a:t>
            </a:r>
            <a:endParaRPr lang="en-US" altLang="ja-JP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64819" y="2610604"/>
            <a:ext cx="8230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kumimoji="1" lang="en-US" altLang="ja-JP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Alert</a:t>
            </a: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功能設定</a:t>
            </a:r>
            <a:r>
              <a:rPr kumimoji="1" lang="ja-JP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/>
              <a:t>進入</a:t>
            </a:r>
            <a:r>
              <a:rPr lang="en-US" altLang="zh-TW" sz="1400" dirty="0"/>
              <a:t>History</a:t>
            </a:r>
            <a:r>
              <a:rPr lang="zh-TW" altLang="en-US" sz="1400" dirty="0"/>
              <a:t>頁面，將滑鼠移至要設定</a:t>
            </a:r>
            <a:r>
              <a:rPr lang="en-US" altLang="zh-TW" sz="1400" dirty="0"/>
              <a:t>Alert</a:t>
            </a:r>
            <a:r>
              <a:rPr lang="zh-TW" altLang="en-US" sz="1400" dirty="0"/>
              <a:t>的查詢紀錄，</a:t>
            </a:r>
            <a:endParaRPr lang="en-US" altLang="ja-JP" sz="1400" dirty="0"/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>
                <a:solidFill>
                  <a:schemeClr val="tx1">
                    <a:lumMod val="75000"/>
                  </a:schemeClr>
                </a:solidFill>
              </a:rPr>
              <a:t>點擊畫面右方出現的</a:t>
            </a:r>
            <a:r>
              <a:rPr lang="en-US" altLang="zh-TW" sz="1400" dirty="0">
                <a:solidFill>
                  <a:schemeClr val="tx1">
                    <a:lumMod val="75000"/>
                  </a:schemeClr>
                </a:solidFill>
              </a:rPr>
              <a:t>Alert</a:t>
            </a:r>
            <a:r>
              <a:rPr lang="zh-TW" altLang="en-US" sz="1400" dirty="0">
                <a:solidFill>
                  <a:schemeClr val="tx1">
                    <a:lumMod val="75000"/>
                  </a:schemeClr>
                </a:solidFill>
              </a:rPr>
              <a:t>，即可進入設定畫面。</a:t>
            </a:r>
            <a:endParaRPr lang="en-US" altLang="ja-JP" sz="1400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spcAft>
                <a:spcPts val="1200"/>
              </a:spcAft>
            </a:pPr>
            <a:endParaRPr lang="ja-JP" altLang="en-US" sz="1600" dirty="0"/>
          </a:p>
          <a:p>
            <a:pPr>
              <a:spcAft>
                <a:spcPts val="1200"/>
              </a:spcAft>
            </a:pP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Users\TanakaSa\AppData\Local\Temp\SNAGHTML2518524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08" y="4021657"/>
            <a:ext cx="4771068" cy="197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TanakaSa\AppData\Local\Temp\SNAGHTML252064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959" y="4517612"/>
            <a:ext cx="5157560" cy="203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矢印: 下 6"/>
          <p:cNvSpPr/>
          <p:nvPr/>
        </p:nvSpPr>
        <p:spPr>
          <a:xfrm rot="18344626">
            <a:off x="4331660" y="4118146"/>
            <a:ext cx="489397" cy="79893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96129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47</a:t>
            </a:fld>
            <a:endParaRPr lang="en-US" sz="9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Alert</a:t>
            </a:r>
            <a:r>
              <a:rPr kumimoji="1" lang="zh-TW" altLang="en-US" sz="2800" dirty="0"/>
              <a:t>功能的設定及管理</a:t>
            </a:r>
            <a:endParaRPr kumimoji="1" lang="en-US" altLang="ja-JP" sz="2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32" y="1344226"/>
            <a:ext cx="2750013" cy="234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3537959" y="1284405"/>
            <a:ext cx="477299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kumimoji="1" sz="160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53565A"/>
                </a:solidFill>
              </a:rPr>
              <a:t>Alert name: </a:t>
            </a:r>
            <a:r>
              <a:rPr lang="zh-TW" altLang="en-US" sz="1400" dirty="0">
                <a:solidFill>
                  <a:srgbClr val="53565A"/>
                </a:solidFill>
              </a:rPr>
              <a:t>名稱</a:t>
            </a:r>
            <a:endParaRPr lang="en-US" altLang="ja-JP" sz="1400" dirty="0">
              <a:solidFill>
                <a:srgbClr val="53565A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53565A"/>
                </a:solidFill>
              </a:rPr>
              <a:t>Send alerts to: </a:t>
            </a:r>
            <a:r>
              <a:rPr lang="zh-TW" altLang="en-US" sz="1400" dirty="0">
                <a:solidFill>
                  <a:srgbClr val="53565A"/>
                </a:solidFill>
              </a:rPr>
              <a:t>可同時輸入多組</a:t>
            </a:r>
            <a:r>
              <a:rPr lang="en-US" altLang="zh-TW" sz="1400" dirty="0">
                <a:solidFill>
                  <a:srgbClr val="53565A"/>
                </a:solidFill>
              </a:rPr>
              <a:t>e-mail</a:t>
            </a:r>
            <a:endParaRPr lang="en-US" altLang="ja-JP" sz="1400" dirty="0">
              <a:solidFill>
                <a:srgbClr val="53565A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53565A"/>
                </a:solidFill>
              </a:rPr>
              <a:t>Frequency: </a:t>
            </a:r>
            <a:r>
              <a:rPr lang="zh-TW" altLang="en-US" sz="1400" dirty="0">
                <a:solidFill>
                  <a:srgbClr val="53565A"/>
                </a:solidFill>
              </a:rPr>
              <a:t>通知頻率</a:t>
            </a:r>
            <a:endParaRPr lang="en-US" altLang="ja-JP" sz="1400" dirty="0">
              <a:solidFill>
                <a:srgbClr val="53565A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After each update</a:t>
            </a: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Monthly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Deactivate</a:t>
            </a:r>
            <a:endParaRPr lang="en-US" altLang="ja-JP" sz="1400" dirty="0">
              <a:solidFill>
                <a:srgbClr val="53565A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53565A"/>
                </a:solidFill>
              </a:rPr>
              <a:t>From databases: </a:t>
            </a:r>
            <a:r>
              <a:rPr lang="zh-TW" altLang="en-US" sz="1400" dirty="0">
                <a:solidFill>
                  <a:srgbClr val="53565A"/>
                </a:solidFill>
              </a:rPr>
              <a:t>來源資料庫選擇</a:t>
            </a:r>
            <a:r>
              <a:rPr lang="ja-JP" altLang="en-US" sz="1400" dirty="0">
                <a:solidFill>
                  <a:srgbClr val="53565A"/>
                </a:solidFill>
              </a:rPr>
              <a:t>　</a:t>
            </a:r>
            <a:endParaRPr lang="en-US" altLang="ja-JP" sz="1400" dirty="0">
              <a:solidFill>
                <a:srgbClr val="53565A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ja-JP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r>
              <a:rPr lang="zh-TW" altLang="en-US" dirty="0">
                <a:solidFill>
                  <a:srgbClr val="53565A"/>
                </a:solidFill>
              </a:rPr>
              <a:t>點擊</a:t>
            </a:r>
            <a:r>
              <a:rPr lang="ja-JP" altLang="en-US" dirty="0">
                <a:solidFill>
                  <a:srgbClr val="53565A"/>
                </a:solidFill>
              </a:rPr>
              <a:t>「</a:t>
            </a:r>
            <a:r>
              <a:rPr lang="en-US" altLang="ja-JP" dirty="0">
                <a:solidFill>
                  <a:srgbClr val="53565A"/>
                </a:solidFill>
              </a:rPr>
              <a:t>Create Alert</a:t>
            </a:r>
            <a:r>
              <a:rPr lang="ja-JP" altLang="en-US" dirty="0">
                <a:solidFill>
                  <a:srgbClr val="53565A"/>
                </a:solidFill>
              </a:rPr>
              <a:t>」</a:t>
            </a:r>
            <a:r>
              <a:rPr lang="zh-TW" altLang="en-US" dirty="0">
                <a:solidFill>
                  <a:srgbClr val="53565A"/>
                </a:solidFill>
              </a:rPr>
              <a:t>即可完成設定。</a:t>
            </a:r>
            <a:endParaRPr lang="en-US" dirty="0" err="1">
              <a:solidFill>
                <a:srgbClr val="53565A"/>
              </a:solidFill>
            </a:endParaRPr>
          </a:p>
        </p:txBody>
      </p:sp>
      <p:pic>
        <p:nvPicPr>
          <p:cNvPr id="11" name="Picture 2" descr="C:\Users\TanakaSa\AppData\Local\Temp\SNAGHTML25354c3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32" y="4344560"/>
            <a:ext cx="5945826" cy="23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465745" y="974894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kumimoji="1" lang="en-US" altLang="ja-JP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Alert</a:t>
            </a: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的設定</a:t>
            </a:r>
            <a:r>
              <a:rPr kumimoji="1" lang="ja-JP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40432" y="3975228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kumimoji="1" lang="en-US" altLang="ja-JP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Alert</a:t>
            </a: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的管理</a:t>
            </a:r>
            <a:r>
              <a:rPr kumimoji="1" lang="ja-JP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570035" y="4344560"/>
            <a:ext cx="2486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kumimoji="1" sz="160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zh-TW" altLang="en-US" sz="1400" dirty="0">
                <a:solidFill>
                  <a:srgbClr val="53565A"/>
                </a:solidFill>
              </a:rPr>
              <a:t>點擊畫面右上角的</a:t>
            </a:r>
            <a:r>
              <a:rPr lang="ja-JP" altLang="en-US" sz="1400" dirty="0">
                <a:solidFill>
                  <a:srgbClr val="53565A"/>
                </a:solidFill>
              </a:rPr>
              <a:t>　　　</a:t>
            </a:r>
            <a:r>
              <a:rPr lang="zh-TW" altLang="en-US" sz="1400" dirty="0">
                <a:solidFill>
                  <a:srgbClr val="53565A"/>
                </a:solidFill>
              </a:rPr>
              <a:t>，</a:t>
            </a:r>
            <a:endParaRPr lang="en-US" altLang="zh-TW" sz="1400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r>
              <a:rPr lang="zh-TW" altLang="en-US" sz="1400" dirty="0">
                <a:solidFill>
                  <a:srgbClr val="53565A"/>
                </a:solidFill>
              </a:rPr>
              <a:t>即可進入</a:t>
            </a:r>
            <a:r>
              <a:rPr lang="en-US" altLang="zh-TW" sz="1400" dirty="0">
                <a:solidFill>
                  <a:srgbClr val="53565A"/>
                </a:solidFill>
              </a:rPr>
              <a:t>Alert</a:t>
            </a:r>
            <a:r>
              <a:rPr lang="zh-TW" altLang="en-US" sz="1400" dirty="0">
                <a:solidFill>
                  <a:srgbClr val="53565A"/>
                </a:solidFill>
              </a:rPr>
              <a:t>管理畫面，</a:t>
            </a:r>
            <a:endParaRPr lang="en-US" altLang="ja-JP" sz="1400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r>
              <a:rPr lang="zh-TW" altLang="en-US" sz="1400" dirty="0">
                <a:solidFill>
                  <a:srgbClr val="53565A"/>
                </a:solidFill>
              </a:rPr>
              <a:t>將滑鼠移至每筆紀錄旁邊，會顯示</a:t>
            </a:r>
            <a:r>
              <a:rPr lang="en-US" altLang="zh-TW" sz="1400" dirty="0">
                <a:solidFill>
                  <a:srgbClr val="53565A"/>
                </a:solidFill>
              </a:rPr>
              <a:t>Edit</a:t>
            </a:r>
            <a:r>
              <a:rPr lang="zh-TW" altLang="en-US" sz="1400" dirty="0">
                <a:solidFill>
                  <a:srgbClr val="53565A"/>
                </a:solidFill>
              </a:rPr>
              <a:t>及</a:t>
            </a:r>
            <a:r>
              <a:rPr lang="en-US" altLang="zh-TW" sz="1400" dirty="0">
                <a:solidFill>
                  <a:srgbClr val="53565A"/>
                </a:solidFill>
              </a:rPr>
              <a:t>Delete</a:t>
            </a:r>
            <a:r>
              <a:rPr lang="zh-TW" altLang="en-US" sz="1400" dirty="0">
                <a:solidFill>
                  <a:srgbClr val="53565A"/>
                </a:solidFill>
              </a:rPr>
              <a:t>，即可編輯該筆紀錄的通知狀態</a:t>
            </a:r>
            <a:endParaRPr lang="en-US" altLang="ja-JP" sz="1400" dirty="0">
              <a:solidFill>
                <a:srgbClr val="53565A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859" y="4344560"/>
            <a:ext cx="318856" cy="25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4399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dirty="0"/>
              <a:t>Query Builder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60210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575" t="13789" r="12637" b="12716"/>
          <a:stretch>
            <a:fillRect/>
          </a:stretch>
        </p:blipFill>
        <p:spPr bwMode="auto">
          <a:xfrm>
            <a:off x="513619" y="1568180"/>
            <a:ext cx="8067600" cy="38858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テキスト プレースホルダー 2"/>
          <p:cNvSpPr>
            <a:spLocks noGrp="1"/>
          </p:cNvSpPr>
          <p:nvPr>
            <p:ph type="body" sz="quarter" idx="16"/>
          </p:nvPr>
        </p:nvSpPr>
        <p:spPr>
          <a:xfrm>
            <a:off x="400366" y="1008693"/>
            <a:ext cx="6672263" cy="392853"/>
          </a:xfrm>
        </p:spPr>
        <p:txBody>
          <a:bodyPr/>
          <a:lstStyle/>
          <a:p>
            <a:r>
              <a:rPr kumimoji="1" lang="zh-TW" altLang="en-US" sz="1600" dirty="0"/>
              <a:t>點擊上方</a:t>
            </a:r>
            <a:r>
              <a:rPr kumimoji="1" lang="en-US" altLang="zh-TW" sz="1600" dirty="0"/>
              <a:t>Query Builder</a:t>
            </a:r>
            <a:r>
              <a:rPr kumimoji="1" lang="zh-TW" altLang="en-US" sz="1600" dirty="0"/>
              <a:t>即可進入進階查詢頁面</a:t>
            </a:r>
            <a:endParaRPr kumimoji="1"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199" y="146536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98982" y="1934317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③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50473" y="2955605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①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613514" y="2307499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②</a:t>
            </a:r>
          </a:p>
        </p:txBody>
      </p:sp>
      <p:sp>
        <p:nvSpPr>
          <p:cNvPr id="11" name="テキスト プレースホルダー 2"/>
          <p:cNvSpPr txBox="1">
            <a:spLocks/>
          </p:cNvSpPr>
          <p:nvPr/>
        </p:nvSpPr>
        <p:spPr>
          <a:xfrm>
            <a:off x="405755" y="5678410"/>
            <a:ext cx="8291352" cy="928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56032" algn="l" defTabSz="457200" rtl="0" eaLnBrk="1" latinLnBrk="0" hangingPunct="1">
              <a:spcBef>
                <a:spcPts val="480"/>
              </a:spcBef>
              <a:buFont typeface="Arial"/>
              <a:buNone/>
              <a:defRPr sz="9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None/>
              <a:defRPr sz="11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None/>
              <a:defRPr sz="11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None/>
              <a:defRPr sz="11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None/>
              <a:defRPr sz="11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9768" indent="-342900">
              <a:buFont typeface="+mj-ea"/>
              <a:buAutoNum type="circleNumDbPlain"/>
            </a:pPr>
            <a:r>
              <a:rPr kumimoji="1" lang="zh-TW" altLang="en-US" sz="1400" dirty="0"/>
              <a:t>查詢條件顯示區域</a:t>
            </a:r>
            <a:endParaRPr kumimoji="1" lang="en-US" altLang="ja-JP" sz="1400" dirty="0"/>
          </a:p>
          <a:p>
            <a:pPr marL="429768" indent="-342900">
              <a:buFont typeface="+mj-ea"/>
              <a:buAutoNum type="circleNumDbPlain"/>
            </a:pPr>
            <a:r>
              <a:rPr kumimoji="1" lang="zh-TW" altLang="en-US" sz="1400" dirty="0"/>
              <a:t>查詢條件</a:t>
            </a:r>
            <a:r>
              <a:rPr kumimoji="1" lang="ja-JP" altLang="en-US" sz="1400" dirty="0"/>
              <a:t>（</a:t>
            </a:r>
            <a:r>
              <a:rPr kumimoji="1" lang="zh-TW" altLang="en-US" sz="1400" dirty="0"/>
              <a:t>結構、分子式、</a:t>
            </a:r>
            <a:r>
              <a:rPr kumimoji="1" lang="en-US" altLang="zh-TW" sz="1400" dirty="0"/>
              <a:t>CAS</a:t>
            </a:r>
            <a:r>
              <a:rPr kumimoji="1" lang="zh-TW" altLang="en-US" sz="1400" dirty="0"/>
              <a:t> </a:t>
            </a:r>
            <a:r>
              <a:rPr kumimoji="1" lang="en-US" altLang="zh-TW" sz="1400" dirty="0"/>
              <a:t>registry number</a:t>
            </a:r>
            <a:r>
              <a:rPr kumimoji="1" lang="zh-TW" altLang="en-US" sz="1400" dirty="0"/>
              <a:t>、</a:t>
            </a:r>
            <a:r>
              <a:rPr kumimoji="1" lang="en-US" altLang="zh-TW" sz="1400" dirty="0"/>
              <a:t>Document Basic Index</a:t>
            </a:r>
            <a:r>
              <a:rPr kumimoji="1" lang="ja-JP" altLang="en-US" sz="1400" dirty="0"/>
              <a:t>）</a:t>
            </a:r>
            <a:endParaRPr kumimoji="1" lang="en-US" altLang="ja-JP" sz="1400" dirty="0"/>
          </a:p>
          <a:p>
            <a:pPr marL="429768" indent="-342900">
              <a:buFont typeface="+mj-ea"/>
              <a:buAutoNum type="circleNumDbPlain"/>
            </a:pPr>
            <a:r>
              <a:rPr kumimoji="1" lang="zh-TW" altLang="en-US" sz="1400" dirty="0"/>
              <a:t>查詢條件</a:t>
            </a:r>
            <a:r>
              <a:rPr kumimoji="1" lang="en-US" altLang="zh-TW" sz="1400" dirty="0"/>
              <a:t>(</a:t>
            </a:r>
            <a:r>
              <a:rPr kumimoji="1" lang="zh-TW" altLang="en-US" sz="1400" dirty="0"/>
              <a:t>物性、光譜、反應條件、等</a:t>
            </a:r>
            <a:r>
              <a:rPr kumimoji="1" lang="ja-JP" altLang="en-US" sz="1400" dirty="0"/>
              <a:t>）</a:t>
            </a:r>
          </a:p>
        </p:txBody>
      </p:sp>
      <p:sp>
        <p:nvSpPr>
          <p:cNvPr id="12" name="スライド番号プレースホルダー 1"/>
          <p:cNvSpPr txBox="1">
            <a:spLocks/>
          </p:cNvSpPr>
          <p:nvPr/>
        </p:nvSpPr>
        <p:spPr>
          <a:xfrm>
            <a:off x="8695518" y="6604902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49</a:t>
            </a:fld>
            <a:endParaRPr lang="en-US" sz="9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en-US" altLang="zh-TW" sz="2800" dirty="0"/>
              <a:t>(1/5)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181726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53282"/>
            <a:ext cx="8238319" cy="418645"/>
          </a:xfrm>
        </p:spPr>
        <p:txBody>
          <a:bodyPr/>
          <a:lstStyle/>
          <a:p>
            <a:r>
              <a:rPr lang="en-US" altLang="zh-TW" sz="2800" dirty="0"/>
              <a:t>What in </a:t>
            </a:r>
            <a:r>
              <a:rPr lang="en-US" sz="2800" dirty="0" err="1"/>
              <a:t>Reaxys</a:t>
            </a:r>
            <a:r>
              <a:rPr lang="ja-JP" altLang="en-US" sz="2800" dirty="0"/>
              <a:t>？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6" name="コンテンツ プレースホルダー 13"/>
          <p:cNvSpPr txBox="1">
            <a:spLocks/>
          </p:cNvSpPr>
          <p:nvPr/>
        </p:nvSpPr>
        <p:spPr>
          <a:xfrm>
            <a:off x="382619" y="1123570"/>
            <a:ext cx="8238319" cy="1241307"/>
          </a:xfrm>
          <a:prstGeom prst="rect">
            <a:avLst/>
          </a:prstGeom>
        </p:spPr>
        <p:txBody>
          <a:bodyPr/>
          <a:lstStyle>
            <a:lvl1pPr marL="342900" indent="-256032" algn="l" defTabSz="457200" rtl="0" eaLnBrk="1" latinLnBrk="0" hangingPunct="1">
              <a:spcBef>
                <a:spcPts val="480"/>
              </a:spcBef>
              <a:buFont typeface="Arial"/>
              <a:buChar char="•"/>
              <a:defRPr sz="20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Char char="–"/>
              <a:defRPr sz="18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zh-TW" altLang="en-US" sz="1800" dirty="0"/>
              <a:t>化學研究不可缺少之</a:t>
            </a:r>
            <a:r>
              <a:rPr lang="ja-JP" altLang="en-US" sz="1800" dirty="0"/>
              <a:t>「</a:t>
            </a:r>
            <a:r>
              <a:rPr lang="zh-TW" altLang="en-US" sz="1800" b="1" dirty="0">
                <a:solidFill>
                  <a:srgbClr val="FF6600"/>
                </a:solidFill>
              </a:rPr>
              <a:t>數據</a:t>
            </a:r>
            <a:r>
              <a:rPr lang="ja-JP" altLang="en-US" sz="1800" dirty="0"/>
              <a:t>」</a:t>
            </a:r>
            <a:r>
              <a:rPr lang="zh-TW" altLang="en-US" sz="1800" dirty="0"/>
              <a:t>資料庫</a:t>
            </a:r>
            <a:endParaRPr lang="en-US" altLang="ja-JP" sz="1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zh-TW" altLang="en-US" sz="1800" dirty="0"/>
              <a:t>從化學相關論文及專利萃取有用取</a:t>
            </a:r>
            <a:r>
              <a:rPr lang="ja-JP" altLang="en-US" sz="1800" dirty="0"/>
              <a:t>必要</a:t>
            </a:r>
            <a:r>
              <a:rPr lang="zh-TW" altLang="en-US" sz="1800" dirty="0"/>
              <a:t>的</a:t>
            </a:r>
            <a:r>
              <a:rPr lang="ja-JP" altLang="en-US" sz="1800" dirty="0"/>
              <a:t>「</a:t>
            </a:r>
            <a:r>
              <a:rPr lang="zh-TW" altLang="en-US" sz="1800" b="1" dirty="0">
                <a:solidFill>
                  <a:srgbClr val="FF6600"/>
                </a:solidFill>
              </a:rPr>
              <a:t>數據</a:t>
            </a:r>
            <a:r>
              <a:rPr lang="ja-JP" altLang="en-US" sz="1800" dirty="0"/>
              <a:t>」</a:t>
            </a:r>
            <a:endParaRPr lang="en-US" altLang="ja-JP" sz="1800" dirty="0"/>
          </a:p>
          <a:p>
            <a:pPr marL="86868" indent="0">
              <a:buNone/>
            </a:pPr>
            <a:r>
              <a:rPr lang="en-US" altLang="ja-JP" sz="2400" dirty="0"/>
              <a:t/>
            </a:r>
            <a:br>
              <a:rPr lang="en-US" altLang="ja-JP" sz="2400" dirty="0"/>
            </a:br>
            <a:endParaRPr lang="en-US" sz="2400" dirty="0"/>
          </a:p>
        </p:txBody>
      </p:sp>
      <p:sp>
        <p:nvSpPr>
          <p:cNvPr id="4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5</a:t>
            </a:fld>
            <a:endParaRPr lang="en-US" sz="900" dirty="0"/>
          </a:p>
        </p:txBody>
      </p:sp>
      <p:sp>
        <p:nvSpPr>
          <p:cNvPr id="43" name="Rectangle 3"/>
          <p:cNvSpPr/>
          <p:nvPr/>
        </p:nvSpPr>
        <p:spPr>
          <a:xfrm>
            <a:off x="367763" y="1973238"/>
            <a:ext cx="4965708" cy="4077276"/>
          </a:xfrm>
          <a:prstGeom prst="rect">
            <a:avLst/>
          </a:prstGeom>
          <a:noFill/>
          <a:ln w="381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"/>
          <p:cNvSpPr/>
          <p:nvPr/>
        </p:nvSpPr>
        <p:spPr>
          <a:xfrm>
            <a:off x="6481810" y="2600670"/>
            <a:ext cx="1993063" cy="162068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5"/>
          <p:cNvSpPr/>
          <p:nvPr/>
        </p:nvSpPr>
        <p:spPr>
          <a:xfrm>
            <a:off x="592909" y="2269517"/>
            <a:ext cx="1980000" cy="134771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68" y="2302542"/>
            <a:ext cx="1484508" cy="1484508"/>
          </a:xfrm>
          <a:prstGeom prst="rect">
            <a:avLst/>
          </a:prstGeom>
        </p:spPr>
      </p:pic>
      <p:sp>
        <p:nvSpPr>
          <p:cNvPr id="47" name="Rectangle 7"/>
          <p:cNvSpPr/>
          <p:nvPr/>
        </p:nvSpPr>
        <p:spPr>
          <a:xfrm>
            <a:off x="3144134" y="2670411"/>
            <a:ext cx="1993063" cy="162068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67" y="2856972"/>
            <a:ext cx="1246195" cy="1246195"/>
          </a:xfrm>
          <a:prstGeom prst="rect">
            <a:avLst/>
          </a:prstGeom>
        </p:spPr>
      </p:pic>
      <p:sp>
        <p:nvSpPr>
          <p:cNvPr id="49" name="Rectangle 9"/>
          <p:cNvSpPr/>
          <p:nvPr/>
        </p:nvSpPr>
        <p:spPr>
          <a:xfrm>
            <a:off x="591600" y="3617233"/>
            <a:ext cx="1980000" cy="673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10"/>
          <p:cNvGrpSpPr/>
          <p:nvPr/>
        </p:nvGrpSpPr>
        <p:grpSpPr>
          <a:xfrm>
            <a:off x="1453243" y="3570129"/>
            <a:ext cx="1141766" cy="783572"/>
            <a:chOff x="2653695" y="3808522"/>
            <a:chExt cx="1764863" cy="1246195"/>
          </a:xfrm>
        </p:grpSpPr>
        <p:pic>
          <p:nvPicPr>
            <p:cNvPr id="51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2206" y="3943456"/>
              <a:ext cx="986352" cy="986352"/>
            </a:xfrm>
            <a:prstGeom prst="rect">
              <a:avLst/>
            </a:prstGeom>
          </p:spPr>
        </p:pic>
        <p:pic>
          <p:nvPicPr>
            <p:cNvPr id="52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695" y="3808522"/>
              <a:ext cx="1246195" cy="1246195"/>
            </a:xfrm>
            <a:prstGeom prst="rect">
              <a:avLst/>
            </a:prstGeom>
          </p:spPr>
        </p:pic>
      </p:grpSp>
      <p:sp>
        <p:nvSpPr>
          <p:cNvPr id="56" name="TextBox 14"/>
          <p:cNvSpPr txBox="1"/>
          <p:nvPr/>
        </p:nvSpPr>
        <p:spPr>
          <a:xfrm>
            <a:off x="3089106" y="4499357"/>
            <a:ext cx="2042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&gt;42 Million</a:t>
            </a:r>
          </a:p>
          <a:p>
            <a:r>
              <a:rPr lang="zh-TW" altLang="en-US" sz="1400" b="1" dirty="0">
                <a:latin typeface="Arial" pitchFamily="34" charset="0"/>
                <a:cs typeface="Arial" pitchFamily="34" charset="0"/>
              </a:rPr>
              <a:t>化學反應</a:t>
            </a:r>
            <a:r>
              <a:rPr lang="en-US" altLang="zh-TW" sz="1400" b="1" dirty="0">
                <a:latin typeface="Arial" pitchFamily="34" charset="0"/>
                <a:cs typeface="Arial" pitchFamily="34" charset="0"/>
              </a:rPr>
              <a:t>(</a:t>
            </a:r>
            <a:r>
              <a:rPr lang="zh-TW" altLang="en-US" sz="1400" b="1" dirty="0">
                <a:latin typeface="Arial" pitchFamily="34" charset="0"/>
                <a:cs typeface="Arial" pitchFamily="34" charset="0"/>
              </a:rPr>
              <a:t>反應條件、溶劑、催化劑及產率等</a:t>
            </a:r>
            <a:r>
              <a:rPr lang="en-US" altLang="zh-TW" sz="1400" b="1" dirty="0">
                <a:latin typeface="Arial" pitchFamily="34" charset="0"/>
                <a:cs typeface="Arial" pitchFamily="34" charset="0"/>
              </a:rPr>
              <a:t>)</a:t>
            </a:r>
            <a:endParaRPr lang="de-DE" sz="1400" b="1" dirty="0">
              <a:latin typeface="Arial" pitchFamily="34" charset="0"/>
              <a:cs typeface="Arial" pitchFamily="34" charset="0"/>
            </a:endParaRPr>
          </a:p>
          <a:p>
            <a:endParaRPr lang="en-US" altLang="ja-JP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689" y="3930038"/>
            <a:ext cx="458969" cy="45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7" descr="paper-0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643" y="2790275"/>
            <a:ext cx="1067395" cy="1339231"/>
          </a:xfrm>
          <a:prstGeom prst="rect">
            <a:avLst/>
          </a:prstGeom>
        </p:spPr>
      </p:pic>
      <p:sp>
        <p:nvSpPr>
          <p:cNvPr id="62" name="TextBox 18"/>
          <p:cNvSpPr txBox="1"/>
          <p:nvPr/>
        </p:nvSpPr>
        <p:spPr>
          <a:xfrm>
            <a:off x="1534226" y="5871550"/>
            <a:ext cx="263278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Chemistry fundamentals</a:t>
            </a:r>
            <a:endParaRPr lang="en-US" sz="1600" b="1" dirty="0" err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19"/>
          <p:cNvSpPr/>
          <p:nvPr/>
        </p:nvSpPr>
        <p:spPr>
          <a:xfrm>
            <a:off x="6137220" y="1958273"/>
            <a:ext cx="2645830" cy="4092241"/>
          </a:xfrm>
          <a:prstGeom prst="rect">
            <a:avLst/>
          </a:prstGeom>
          <a:noFill/>
          <a:ln w="381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20"/>
          <p:cNvSpPr txBox="1"/>
          <p:nvPr/>
        </p:nvSpPr>
        <p:spPr>
          <a:xfrm>
            <a:off x="6730777" y="5753683"/>
            <a:ext cx="155946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Uses across disciplines</a:t>
            </a:r>
            <a:endParaRPr lang="en-US" sz="1600" b="1" dirty="0" err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13"/>
          <p:cNvSpPr txBox="1"/>
          <p:nvPr/>
        </p:nvSpPr>
        <p:spPr>
          <a:xfrm>
            <a:off x="547189" y="4499357"/>
            <a:ext cx="25419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&gt;105 Million</a:t>
            </a:r>
          </a:p>
          <a:p>
            <a:r>
              <a:rPr lang="zh-TW" altLang="en-US" sz="1400" b="1" dirty="0">
                <a:latin typeface="Arial" pitchFamily="34" charset="0"/>
                <a:cs typeface="Arial" pitchFamily="34" charset="0"/>
              </a:rPr>
              <a:t>有機、無機及有機金屬物質</a:t>
            </a:r>
            <a:endParaRPr lang="en-US" altLang="zh-TW" sz="1400" b="1" dirty="0">
              <a:latin typeface="Arial" pitchFamily="34" charset="0"/>
              <a:cs typeface="Arial" pitchFamily="34" charset="0"/>
            </a:endParaRPr>
          </a:p>
          <a:p>
            <a:r>
              <a:rPr lang="en-US" altLang="zh-TW" sz="14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&gt;500 Million</a:t>
            </a:r>
          </a:p>
          <a:p>
            <a:r>
              <a:rPr lang="zh-TW" altLang="en-US" sz="1400" b="1" dirty="0">
                <a:latin typeface="Arial" pitchFamily="34" charset="0"/>
                <a:cs typeface="Arial" pitchFamily="34" charset="0"/>
              </a:rPr>
              <a:t>公開實驗數據</a:t>
            </a:r>
            <a:r>
              <a:rPr lang="en-US" altLang="zh-TW" sz="1400" b="1" dirty="0">
                <a:latin typeface="Arial" pitchFamily="34" charset="0"/>
                <a:cs typeface="Arial" pitchFamily="34" charset="0"/>
              </a:rPr>
              <a:t>(</a:t>
            </a:r>
            <a:r>
              <a:rPr lang="zh-TW" altLang="en-US" sz="1400" b="1" dirty="0">
                <a:latin typeface="Arial" pitchFamily="34" charset="0"/>
                <a:cs typeface="Arial" pitchFamily="34" charset="0"/>
              </a:rPr>
              <a:t>物性、光譜、生物活性等</a:t>
            </a:r>
            <a:r>
              <a:rPr lang="en-US" altLang="zh-TW" sz="1400" b="1" dirty="0">
                <a:latin typeface="Arial" pitchFamily="34" charset="0"/>
                <a:cs typeface="Arial" pitchFamily="34" charset="0"/>
              </a:rPr>
              <a:t>)</a:t>
            </a:r>
            <a:endParaRPr lang="en-US" altLang="ja-JP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15"/>
          <p:cNvSpPr txBox="1"/>
          <p:nvPr/>
        </p:nvSpPr>
        <p:spPr>
          <a:xfrm>
            <a:off x="6237970" y="4499357"/>
            <a:ext cx="25450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&gt;54 M </a:t>
            </a:r>
            <a:r>
              <a:rPr lang="zh-TW" altLang="en-US" sz="14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文獻記錄 </a:t>
            </a:r>
          </a:p>
          <a:p>
            <a:r>
              <a:rPr lang="en-US" altLang="zh-TW" sz="14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&gt;16,000 </a:t>
            </a:r>
            <a:r>
              <a:rPr lang="zh-TW" altLang="en-US" sz="14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期刊，專利</a:t>
            </a:r>
          </a:p>
          <a:p>
            <a:r>
              <a:rPr lang="zh-TW" altLang="en-US" sz="1400" b="1" dirty="0">
                <a:latin typeface="Arial" pitchFamily="34" charset="0"/>
                <a:cs typeface="Arial" pitchFamily="34" charset="0"/>
              </a:rPr>
              <a:t>涉及有機化學，材料化學，生物醫藥，地球科學，工程等多種領域</a:t>
            </a:r>
          </a:p>
        </p:txBody>
      </p:sp>
    </p:spTree>
    <p:extLst>
      <p:ext uri="{BB962C8B-B14F-4D97-AF65-F5344CB8AC3E}">
        <p14:creationId xmlns:p14="http://schemas.microsoft.com/office/powerpoint/2010/main" val="142556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43" grpId="0" animBg="1"/>
      <p:bldP spid="44" grpId="0" animBg="1"/>
      <p:bldP spid="45" grpId="0" animBg="1"/>
      <p:bldP spid="47" grpId="0" animBg="1"/>
      <p:bldP spid="49" grpId="0" animBg="1"/>
      <p:bldP spid="56" grpId="0"/>
      <p:bldP spid="62" grpId="0" animBg="1"/>
      <p:bldP spid="63" grpId="0" animBg="1"/>
      <p:bldP spid="64" grpId="0" animBg="1"/>
      <p:bldP spid="53" grpId="0"/>
      <p:bldP spid="5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640372" y="5778084"/>
            <a:ext cx="805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Query Builder</a:t>
            </a:r>
            <a:r>
              <a:rPr lang="zh-CN" altLang="en-US" dirty="0"/>
              <a:t>模組下，</a:t>
            </a:r>
            <a:r>
              <a:rPr lang="en-US" altLang="zh-CN" dirty="0"/>
              <a:t>Fields</a:t>
            </a:r>
            <a:r>
              <a:rPr lang="zh-CN" altLang="en-US" dirty="0"/>
              <a:t>中可以選擇不同類型的欄位進行自由組合檢索</a:t>
            </a: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5DCB5D58-2F4F-48FE-9A60-36B6301CCBB5}"/>
              </a:ext>
            </a:extLst>
          </p:cNvPr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en-US" altLang="zh-TW" sz="2800" dirty="0"/>
              <a:t>(2/5)</a:t>
            </a:r>
            <a:endParaRPr kumimoji="1" lang="en-US" altLang="ja-JP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82DAFBF-4B94-4291-9A4A-1AF4D1493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39" y="1069632"/>
            <a:ext cx="8177279" cy="451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994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41" y="2592765"/>
            <a:ext cx="3086883" cy="2054481"/>
          </a:xfrm>
          <a:prstGeom prst="rect">
            <a:avLst/>
          </a:prstGeom>
          <a:solidFill>
            <a:srgbClr val="FF8200"/>
          </a:solidFill>
          <a:ln>
            <a:solidFill>
              <a:srgbClr val="FF820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169" y="1222798"/>
            <a:ext cx="2256279" cy="5181920"/>
          </a:xfrm>
          <a:prstGeom prst="rect">
            <a:avLst/>
          </a:prstGeom>
          <a:solidFill>
            <a:srgbClr val="FF8200"/>
          </a:solidFill>
          <a:ln>
            <a:solidFill>
              <a:srgbClr val="FF820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030" y="1222798"/>
            <a:ext cx="2232578" cy="5130496"/>
          </a:xfrm>
          <a:prstGeom prst="rect">
            <a:avLst/>
          </a:prstGeom>
          <a:solidFill>
            <a:srgbClr val="FF8200"/>
          </a:solidFill>
          <a:ln>
            <a:solidFill>
              <a:srgbClr val="FF8200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49554" y="1062932"/>
            <a:ext cx="25799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i="1" dirty="0">
                <a:solidFill>
                  <a:srgbClr val="FF0000"/>
                </a:solidFill>
              </a:rPr>
              <a:t>Tips:</a:t>
            </a:r>
          </a:p>
          <a:p>
            <a:endParaRPr lang="en-US" altLang="zh-CN" sz="1350" dirty="0"/>
          </a:p>
          <a:p>
            <a:r>
              <a:rPr lang="en-US" altLang="zh-CN" sz="1350" dirty="0" err="1"/>
              <a:t>Reaxys</a:t>
            </a:r>
            <a:r>
              <a:rPr lang="zh-CN" altLang="en-US" sz="1350" dirty="0"/>
              <a:t>提供</a:t>
            </a:r>
            <a:r>
              <a:rPr lang="en-US" altLang="zh-CN" sz="1350" dirty="0"/>
              <a:t>8</a:t>
            </a:r>
            <a:r>
              <a:rPr lang="zh-CN" altLang="en-US" sz="1350" dirty="0"/>
              <a:t>種不同的分類，每種分類中擁有和這種分類相關的多種欄位，可以依據這些欄位自由組合進行檢索</a:t>
            </a: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1E67A4B0-664E-4B68-9DCF-245C6FD3926A}"/>
              </a:ext>
            </a:extLst>
          </p:cNvPr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en-US" altLang="zh-TW" sz="2800" dirty="0"/>
              <a:t>(3/5)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7121578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1928060B-E0C7-4999-B7C8-8FD5E7378B95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471896" y="595317"/>
            <a:ext cx="8200208" cy="4560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en-US" altLang="zh-TW" sz="2800" dirty="0"/>
              <a:t>(4/5)</a:t>
            </a:r>
            <a:endParaRPr kumimoji="1" lang="en-US" altLang="ja-JP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191E57C-16FD-4C04-A3E5-3A87E0F96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96" y="1637102"/>
            <a:ext cx="8200208" cy="46115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71896" y="1194402"/>
            <a:ext cx="711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Query Builder</a:t>
            </a:r>
            <a:r>
              <a:rPr lang="zh-CN" altLang="en-US" sz="2000" dirty="0"/>
              <a:t>模組下，</a:t>
            </a:r>
            <a:r>
              <a:rPr lang="en-US" altLang="zh-CN" sz="2000" dirty="0"/>
              <a:t>Forms</a:t>
            </a:r>
            <a:r>
              <a:rPr lang="zh-CN" altLang="en-US" sz="2000" dirty="0"/>
              <a:t>中</a:t>
            </a:r>
            <a:r>
              <a:rPr lang="en-US" altLang="zh-CN" sz="2000" dirty="0" err="1"/>
              <a:t>Reaxys</a:t>
            </a:r>
            <a:r>
              <a:rPr lang="zh-CN" altLang="en-US" sz="2000" dirty="0"/>
              <a:t>的預設模組檢索</a:t>
            </a:r>
          </a:p>
        </p:txBody>
      </p:sp>
    </p:spTree>
    <p:extLst>
      <p:ext uri="{BB962C8B-B14F-4D97-AF65-F5344CB8AC3E}">
        <p14:creationId xmlns:p14="http://schemas.microsoft.com/office/powerpoint/2010/main" val="3352704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671491" y="457815"/>
            <a:ext cx="8200208" cy="456022"/>
          </a:xfrm>
        </p:spPr>
        <p:txBody>
          <a:bodyPr/>
          <a:lstStyle/>
          <a:p>
            <a:r>
              <a:rPr lang="en-US" altLang="zh-CN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Reaxys</a:t>
            </a:r>
            <a:r>
              <a:rPr lang="en-US" altLang="zh-CN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Reaction Form</a:t>
            </a:r>
            <a:r>
              <a: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中的預設模組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F80E58A-2141-467B-ADFF-D93A9357B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91" y="1138761"/>
            <a:ext cx="7576770" cy="526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640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A21C1C09-848E-4658-8A48-A3589D8E1B9F}"/>
              </a:ext>
            </a:extLst>
          </p:cNvPr>
          <p:cNvSpPr txBox="1">
            <a:spLocks/>
          </p:cNvSpPr>
          <p:nvPr/>
        </p:nvSpPr>
        <p:spPr>
          <a:xfrm>
            <a:off x="471896" y="481686"/>
            <a:ext cx="8200208" cy="4560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Font typeface="Arial"/>
              <a:buNone/>
              <a:defRPr sz="2400" b="0" kern="1200" baseline="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Char char="–"/>
              <a:defRPr sz="18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800" dirty="0"/>
              <a:t>Query Builder</a:t>
            </a:r>
            <a:r>
              <a:rPr kumimoji="1" lang="en-US" altLang="zh-TW" sz="2800" dirty="0"/>
              <a:t>(5/5)</a:t>
            </a:r>
            <a:endParaRPr kumimoji="1" lang="en-US" altLang="ja-JP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C8B9290-5CC6-4983-8DDB-F789C02EC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60" y="1066556"/>
            <a:ext cx="8697740" cy="453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435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kumimoji="1" lang="en-US" altLang="ja-JP" dirty="0"/>
          </a:p>
          <a:p>
            <a:pPr marL="428625" indent="-342900">
              <a:buFont typeface="+mj-ea"/>
              <a:buAutoNum type="circleNumDbPlain"/>
            </a:pPr>
            <a:r>
              <a:rPr kumimoji="1" lang="zh-TW" altLang="en-US" sz="1800" dirty="0"/>
              <a:t>多條件查詢</a:t>
            </a:r>
            <a:r>
              <a:rPr kumimoji="1" lang="ja-JP" altLang="en-US" sz="1800" dirty="0"/>
              <a:t>（天然物、抗菌活性、分子式）</a:t>
            </a:r>
            <a:endParaRPr kumimoji="1" lang="en-US" altLang="ja-JP" sz="1800" dirty="0"/>
          </a:p>
          <a:p>
            <a:pPr marL="428625" indent="-342900">
              <a:buFont typeface="+mj-ea"/>
              <a:buAutoNum type="circleNumDbPlain"/>
            </a:pPr>
            <a:r>
              <a:rPr kumimoji="1" lang="zh-TW" altLang="en-US" sz="1800" dirty="0"/>
              <a:t>排除雜訊 </a:t>
            </a:r>
            <a:r>
              <a:rPr kumimoji="1" lang="en-US" altLang="zh-TW" sz="1800" dirty="0"/>
              <a:t>(History Crosslink)</a:t>
            </a:r>
            <a:endParaRPr kumimoji="1" lang="en-US" altLang="ja-JP" sz="1800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dirty="0"/>
              <a:t>Query Builder:</a:t>
            </a:r>
            <a:r>
              <a:rPr kumimoji="1" lang="ja-JP" altLang="en-US" dirty="0"/>
              <a:t> </a:t>
            </a:r>
            <a:r>
              <a:rPr kumimoji="1" lang="zh-TW" altLang="en-US" dirty="0"/>
              <a:t>查詢範例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93550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57199" y="5335284"/>
            <a:ext cx="82383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/>
              <a:t>點擊右方的</a:t>
            </a:r>
            <a:r>
              <a:rPr lang="en-US" altLang="zh-TW" sz="1400" dirty="0"/>
              <a:t>Identification&gt;Molecular Formula</a:t>
            </a:r>
            <a:endParaRPr lang="en-US" altLang="ja-JP" sz="1400" dirty="0"/>
          </a:p>
          <a:p>
            <a:pPr marL="342900" indent="-342900">
              <a:buFont typeface="+mj-ea"/>
              <a:buAutoNum type="circleNumDbPlain"/>
            </a:pPr>
            <a:r>
              <a:rPr lang="zh-TW" altLang="en-US" sz="1400" dirty="0"/>
              <a:t>因為不知道其他成分，選擇</a:t>
            </a:r>
            <a:r>
              <a:rPr lang="en-US" altLang="zh-TW" sz="1400" dirty="0"/>
              <a:t>”is”`</a:t>
            </a:r>
            <a:r>
              <a:rPr lang="zh-TW" altLang="en-US" sz="1400" dirty="0"/>
              <a:t>，再輸入</a:t>
            </a:r>
            <a:r>
              <a:rPr lang="ja-JP" altLang="en-US" sz="1400" dirty="0"/>
              <a:t>「</a:t>
            </a:r>
            <a:r>
              <a:rPr lang="en-US" altLang="ja-JP" sz="1400" dirty="0"/>
              <a:t>C30*</a:t>
            </a:r>
            <a:r>
              <a:rPr lang="ja-JP" altLang="en-US" sz="1400" dirty="0"/>
              <a:t>」</a:t>
            </a:r>
            <a:endParaRPr lang="en-US" altLang="ja-JP" sz="1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40879" y="1102689"/>
            <a:ext cx="845266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indent="-803275">
              <a:spcAft>
                <a:spcPts val="600"/>
              </a:spcAft>
            </a:pP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查詢範例</a:t>
            </a:r>
            <a:r>
              <a:rPr kumimoji="1" lang="ja-JP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</a:p>
          <a:p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是從天然物中萃取出來的化合物，分子式帶有</a:t>
            </a:r>
            <a:r>
              <a:rPr kumimoji="1" lang="en-US" altLang="zh-TW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30</a:t>
            </a: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個碳並具有抗菌效果</a:t>
            </a:r>
            <a:endParaRPr kumimoji="1" lang="en-US" altLang="zh-TW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Molecular </a:t>
            </a:r>
            <a:r>
              <a:rPr kumimoji="1" lang="en-US" altLang="zh-TW" sz="1400" dirty="0" err="1">
                <a:latin typeface="Arial" pitchFamily="34" charset="0"/>
                <a:cs typeface="Arial" pitchFamily="34" charset="0"/>
              </a:rPr>
              <a:t>formular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/Natural product/Substance basic index</a:t>
            </a: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80" y="2005085"/>
            <a:ext cx="7863911" cy="3193466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7" name="楕円 6"/>
          <p:cNvSpPr/>
          <p:nvPr/>
        </p:nvSpPr>
        <p:spPr>
          <a:xfrm>
            <a:off x="4271961" y="2334557"/>
            <a:ext cx="952500" cy="495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/>
          <p:cNvSpPr/>
          <p:nvPr/>
        </p:nvSpPr>
        <p:spPr>
          <a:xfrm>
            <a:off x="6274189" y="4449107"/>
            <a:ext cx="1695450" cy="400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56</a:t>
            </a:fld>
            <a:endParaRPr lang="en-US" sz="9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zh-TW" altLang="en-US" sz="2800" dirty="0"/>
              <a:t>查詢範例</a:t>
            </a:r>
            <a:r>
              <a:rPr kumimoji="1" lang="en-US" altLang="ja-JP" sz="2800" dirty="0"/>
              <a:t>1</a:t>
            </a:r>
            <a:r>
              <a:rPr kumimoji="1" lang="en-US" altLang="zh-TW" sz="2800" dirty="0"/>
              <a:t>(1/4)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183447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57199" y="4786841"/>
            <a:ext cx="8436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＊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可使用關鍵字查詢篩選條件</a:t>
            </a: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ea"/>
              <a:buAutoNum type="circleNumDbPlain" startAt="3"/>
            </a:pP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 startAt="3"/>
            </a:pP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在右上方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Find search and fields and form 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輸入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”Natural”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，點擊</a:t>
            </a:r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「</a:t>
            </a:r>
            <a:r>
              <a:rPr kumimoji="1" lang="en-US" altLang="ja-JP" sz="1400" dirty="0">
                <a:latin typeface="Arial" pitchFamily="34" charset="0"/>
                <a:cs typeface="Arial" pitchFamily="34" charset="0"/>
              </a:rPr>
              <a:t>Isolation from Natural Product</a:t>
            </a:r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」</a:t>
            </a: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 startAt="3"/>
            </a:pP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在左方的運算子選擇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AND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，內容可不輸入</a:t>
            </a: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4" y="1133434"/>
            <a:ext cx="7862400" cy="333073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6" name="楕円 5"/>
          <p:cNvSpPr/>
          <p:nvPr/>
        </p:nvSpPr>
        <p:spPr>
          <a:xfrm>
            <a:off x="6331499" y="1133434"/>
            <a:ext cx="1009650" cy="5555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/>
          <p:cNvSpPr/>
          <p:nvPr/>
        </p:nvSpPr>
        <p:spPr>
          <a:xfrm>
            <a:off x="6331499" y="2126267"/>
            <a:ext cx="1873088" cy="5555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/>
          <p:cNvSpPr/>
          <p:nvPr/>
        </p:nvSpPr>
        <p:spPr>
          <a:xfrm>
            <a:off x="692698" y="2821139"/>
            <a:ext cx="1133475" cy="15463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57</a:t>
            </a:fld>
            <a:endParaRPr lang="en-US" sz="9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zh-TW" altLang="en-US" sz="2800" dirty="0"/>
              <a:t>查詢範例</a:t>
            </a:r>
            <a:r>
              <a:rPr kumimoji="1" lang="en-US" altLang="ja-JP" sz="2800" dirty="0"/>
              <a:t>1</a:t>
            </a:r>
            <a:r>
              <a:rPr kumimoji="1" lang="en-US" altLang="zh-TW" sz="2800" dirty="0"/>
              <a:t>(2/4)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6291811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967386"/>
            <a:ext cx="7880985" cy="40805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楕円 3"/>
          <p:cNvSpPr/>
          <p:nvPr/>
        </p:nvSpPr>
        <p:spPr>
          <a:xfrm>
            <a:off x="5019676" y="1305790"/>
            <a:ext cx="1295400" cy="1162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/>
          <p:cNvSpPr/>
          <p:nvPr/>
        </p:nvSpPr>
        <p:spPr>
          <a:xfrm>
            <a:off x="6489862" y="2467840"/>
            <a:ext cx="1463513" cy="366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63879" y="5103906"/>
            <a:ext cx="78581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ea"/>
              <a:buAutoNum type="circleNumDbPlain" startAt="5"/>
            </a:pP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點擊右方</a:t>
            </a:r>
            <a:r>
              <a:rPr kumimoji="1" lang="en-US" altLang="ja-JP" sz="1400" dirty="0">
                <a:latin typeface="Arial" pitchFamily="34" charset="0"/>
                <a:cs typeface="Arial" pitchFamily="34" charset="0"/>
              </a:rPr>
              <a:t>Basic Indexes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&gt;</a:t>
            </a:r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「</a:t>
            </a:r>
            <a:r>
              <a:rPr kumimoji="1" lang="en-US" altLang="ja-JP" sz="1400" dirty="0">
                <a:latin typeface="Arial" pitchFamily="34" charset="0"/>
                <a:cs typeface="Arial" pitchFamily="34" charset="0"/>
              </a:rPr>
              <a:t>Substance</a:t>
            </a:r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kumimoji="1" lang="en-US" altLang="ja-JP" sz="1400" dirty="0">
                <a:latin typeface="Arial" pitchFamily="34" charset="0"/>
                <a:cs typeface="Arial" pitchFamily="34" charset="0"/>
              </a:rPr>
              <a:t>Basic</a:t>
            </a:r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kumimoji="1" lang="en-US" altLang="ja-JP" sz="1400" dirty="0">
                <a:latin typeface="Arial" pitchFamily="34" charset="0"/>
                <a:cs typeface="Arial" pitchFamily="34" charset="0"/>
              </a:rPr>
              <a:t>Index</a:t>
            </a:r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」</a:t>
            </a: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 startAt="5"/>
            </a:pPr>
            <a:r>
              <a:rPr kumimoji="1" lang="zh-TW" altLang="en-US" sz="1400">
                <a:latin typeface="Arial" pitchFamily="34" charset="0"/>
                <a:cs typeface="Arial" pitchFamily="34" charset="0"/>
              </a:rPr>
              <a:t>輸入</a:t>
            </a:r>
            <a:r>
              <a:rPr kumimoji="1" lang="en-US" altLang="ja-JP" sz="1400" dirty="0">
                <a:latin typeface="Arial" pitchFamily="34" charset="0"/>
                <a:cs typeface="Arial" pitchFamily="34" charset="0"/>
              </a:rPr>
              <a:t>“</a:t>
            </a:r>
            <a:r>
              <a:rPr kumimoji="1" lang="en-US" altLang="ja-JP" sz="1400" dirty="0" err="1">
                <a:latin typeface="Arial" pitchFamily="34" charset="0"/>
                <a:cs typeface="Arial" pitchFamily="34" charset="0"/>
              </a:rPr>
              <a:t>antimicrobi</a:t>
            </a:r>
            <a:r>
              <a:rPr kumimoji="1" lang="en-US" altLang="ja-JP" sz="1400" dirty="0">
                <a:latin typeface="Arial" pitchFamily="34" charset="0"/>
                <a:cs typeface="Arial" pitchFamily="34" charset="0"/>
              </a:rPr>
              <a:t>*”</a:t>
            </a:r>
          </a:p>
          <a:p>
            <a:pPr marL="342900" indent="-342900">
              <a:spcAft>
                <a:spcPts val="600"/>
              </a:spcAft>
              <a:buFont typeface="+mj-ea"/>
              <a:buAutoNum type="circleNumDbPlain" startAt="5"/>
            </a:pP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因為要找化合物，所以在右上的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Search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選擇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Substance</a:t>
            </a: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楕円 7"/>
          <p:cNvSpPr/>
          <p:nvPr/>
        </p:nvSpPr>
        <p:spPr>
          <a:xfrm>
            <a:off x="2108362" y="4515715"/>
            <a:ext cx="1463513" cy="366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58</a:t>
            </a:fld>
            <a:endParaRPr lang="en-US" sz="9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zh-TW" altLang="en-US" sz="2800" dirty="0"/>
              <a:t>查詢範例</a:t>
            </a:r>
            <a:r>
              <a:rPr kumimoji="1" lang="en-US" altLang="ja-JP" sz="2800" dirty="0"/>
              <a:t>1</a:t>
            </a:r>
            <a:r>
              <a:rPr kumimoji="1" lang="en-US" altLang="zh-TW" sz="2800" dirty="0"/>
              <a:t>(3/4)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077390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983035"/>
            <a:ext cx="7834312" cy="430053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4" name="テキスト ボックス 3"/>
          <p:cNvSpPr txBox="1"/>
          <p:nvPr/>
        </p:nvSpPr>
        <p:spPr>
          <a:xfrm>
            <a:off x="488751" y="5394681"/>
            <a:ext cx="84047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查詢結果畫面</a:t>
            </a:r>
            <a:r>
              <a:rPr kumimoji="1" lang="ja-JP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zh-TW" altLang="en-US" sz="1400" dirty="0"/>
              <a:t>分子</a:t>
            </a:r>
            <a:r>
              <a:rPr lang="zh-TW" altLang="zh-TW" sz="1400" dirty="0"/>
              <a:t>式，化學名，</a:t>
            </a:r>
            <a:r>
              <a:rPr lang="zh-TW" altLang="en-US" sz="1400" dirty="0"/>
              <a:t>測試</a:t>
            </a:r>
            <a:r>
              <a:rPr lang="zh-TW" altLang="zh-TW" sz="1400" dirty="0"/>
              <a:t>項目，合成方法，衍生物的合成方法等都可以得到確認</a:t>
            </a:r>
            <a:r>
              <a:rPr lang="zh-TW" altLang="en-US" sz="1400" dirty="0"/>
              <a:t>，</a:t>
            </a:r>
            <a:endParaRPr lang="en-US" altLang="zh-TW" sz="1400" dirty="0"/>
          </a:p>
          <a:p>
            <a:pPr>
              <a:spcAft>
                <a:spcPts val="600"/>
              </a:spcAft>
            </a:pP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如果有其他條件，可透過左方的篩選功能縮小範圍。</a:t>
            </a: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59</a:t>
            </a:fld>
            <a:endParaRPr lang="en-US" sz="9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zh-TW" altLang="en-US" sz="2800" dirty="0"/>
              <a:t>查詢範例</a:t>
            </a:r>
            <a:r>
              <a:rPr kumimoji="1" lang="en-US" altLang="ja-JP" sz="2800" dirty="0"/>
              <a:t>1</a:t>
            </a:r>
            <a:r>
              <a:rPr kumimoji="1" lang="en-US" altLang="zh-TW" sz="2800" dirty="0"/>
              <a:t>(4/4)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90660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6</a:t>
            </a:fld>
            <a:endParaRPr lang="en-US" sz="900" dirty="0"/>
          </a:p>
        </p:txBody>
      </p:sp>
      <p:sp>
        <p:nvSpPr>
          <p:cNvPr id="49" name="コンテンツ プレースホルダー 13"/>
          <p:cNvSpPr txBox="1">
            <a:spLocks/>
          </p:cNvSpPr>
          <p:nvPr/>
        </p:nvSpPr>
        <p:spPr>
          <a:xfrm>
            <a:off x="358187" y="1174375"/>
            <a:ext cx="8436342" cy="1154414"/>
          </a:xfrm>
          <a:prstGeom prst="rect">
            <a:avLst/>
          </a:prstGeom>
        </p:spPr>
        <p:txBody>
          <a:bodyPr/>
          <a:lstStyle>
            <a:lvl1pPr marL="342900" indent="-256032" algn="l" defTabSz="457200" rtl="0" eaLnBrk="1" latinLnBrk="0" hangingPunct="1">
              <a:spcBef>
                <a:spcPts val="480"/>
              </a:spcBef>
              <a:buFont typeface="Arial"/>
              <a:buChar char="•"/>
              <a:defRPr sz="20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Char char="–"/>
              <a:defRPr sz="18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 altLang="en-US" sz="1600" dirty="0"/>
              <a:t>從研究人員最常關注</a:t>
            </a:r>
            <a:r>
              <a:rPr lang="en-US" altLang="zh-TW" sz="1600" dirty="0"/>
              <a:t>450</a:t>
            </a:r>
            <a:r>
              <a:rPr lang="zh-TW" altLang="en-US" sz="1600" dirty="0"/>
              <a:t>種期刊、專利，萃取實用的實驗數據</a:t>
            </a:r>
            <a:endParaRPr lang="en-US" altLang="ja-JP" sz="1600" dirty="0"/>
          </a:p>
          <a:p>
            <a:pPr marL="723900" indent="-255588">
              <a:spcBef>
                <a:spcPts val="0"/>
              </a:spcBef>
              <a:spcAft>
                <a:spcPts val="600"/>
              </a:spcAft>
            </a:pPr>
            <a:r>
              <a:rPr lang="zh-TW" altLang="en-US" sz="1600" dirty="0"/>
              <a:t>有機化學</a:t>
            </a:r>
            <a:r>
              <a:rPr lang="ja-JP" altLang="en-US" sz="1600" dirty="0"/>
              <a:t>	</a:t>
            </a:r>
            <a:r>
              <a:rPr lang="en-US" altLang="ja-JP" sz="1600" dirty="0"/>
              <a:t>			</a:t>
            </a:r>
            <a:r>
              <a:rPr lang="en-US" altLang="ja-JP" sz="1600" dirty="0">
                <a:solidFill>
                  <a:srgbClr val="FF6600"/>
                </a:solidFill>
              </a:rPr>
              <a:t>1771</a:t>
            </a:r>
            <a:r>
              <a:rPr lang="ja-JP" altLang="en-US" sz="1600" dirty="0"/>
              <a:t>年～</a:t>
            </a:r>
          </a:p>
          <a:p>
            <a:pPr marL="723900" indent="-255588">
              <a:spcBef>
                <a:spcPts val="0"/>
              </a:spcBef>
              <a:spcAft>
                <a:spcPts val="600"/>
              </a:spcAft>
            </a:pPr>
            <a:r>
              <a:rPr lang="zh-TW" altLang="en-US" sz="1600" dirty="0"/>
              <a:t>無機化學</a:t>
            </a:r>
            <a:r>
              <a:rPr lang="ja-JP" altLang="en-US" sz="1600" dirty="0"/>
              <a:t>・</a:t>
            </a:r>
            <a:r>
              <a:rPr lang="zh-TW" altLang="en-US" sz="1600" dirty="0"/>
              <a:t>有機金屬      </a:t>
            </a:r>
            <a:r>
              <a:rPr lang="ja-JP" altLang="en-US" sz="1600" dirty="0"/>
              <a:t>	</a:t>
            </a:r>
            <a:r>
              <a:rPr lang="en-US" altLang="ja-JP" sz="1600" dirty="0">
                <a:solidFill>
                  <a:srgbClr val="FF6600"/>
                </a:solidFill>
              </a:rPr>
              <a:t>1772</a:t>
            </a:r>
            <a:r>
              <a:rPr lang="ja-JP" altLang="en-US" sz="1600" dirty="0"/>
              <a:t>年～</a:t>
            </a:r>
            <a:endParaRPr lang="en-US" altLang="ja-JP" sz="1600" dirty="0"/>
          </a:p>
          <a:p>
            <a:pPr marL="86868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ja-JP" sz="1800" dirty="0">
              <a:solidFill>
                <a:srgbClr val="FF66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199" y="453282"/>
            <a:ext cx="8238319" cy="418645"/>
          </a:xfrm>
        </p:spPr>
        <p:txBody>
          <a:bodyPr/>
          <a:lstStyle/>
          <a:p>
            <a:r>
              <a:rPr lang="en-US" altLang="zh-TW" sz="2800" dirty="0"/>
              <a:t>What in </a:t>
            </a:r>
            <a:r>
              <a:rPr lang="en-US" sz="2800" dirty="0" err="1"/>
              <a:t>Reaxys</a:t>
            </a:r>
            <a:r>
              <a:rPr lang="ja-JP" altLang="en-US" sz="2800" dirty="0"/>
              <a:t>？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0" name="コンテンツ プレースホルダー 13"/>
          <p:cNvSpPr txBox="1">
            <a:spLocks/>
          </p:cNvSpPr>
          <p:nvPr/>
        </p:nvSpPr>
        <p:spPr>
          <a:xfrm>
            <a:off x="358187" y="2302134"/>
            <a:ext cx="8436342" cy="1746851"/>
          </a:xfrm>
          <a:prstGeom prst="rect">
            <a:avLst/>
          </a:prstGeom>
        </p:spPr>
        <p:txBody>
          <a:bodyPr/>
          <a:lstStyle>
            <a:lvl1pPr marL="342900" indent="-256032" algn="l" defTabSz="457200" rtl="0" eaLnBrk="1" latinLnBrk="0" hangingPunct="1">
              <a:spcBef>
                <a:spcPts val="480"/>
              </a:spcBef>
              <a:buFont typeface="Arial"/>
              <a:buChar char="•"/>
              <a:defRPr sz="20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Char char="–"/>
              <a:defRPr sz="18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spcBef>
                <a:spcPts val="0"/>
              </a:spcBef>
              <a:spcAft>
                <a:spcPts val="1200"/>
              </a:spcAft>
              <a:buNone/>
              <a:tabLst>
                <a:tab pos="88900" algn="l"/>
              </a:tabLst>
            </a:pPr>
            <a:r>
              <a:rPr lang="zh-TW" altLang="en-US" sz="1600" dirty="0"/>
              <a:t>來自超過</a:t>
            </a:r>
            <a:r>
              <a:rPr lang="en-US" altLang="zh-TW" sz="1600" dirty="0"/>
              <a:t>15,000</a:t>
            </a:r>
            <a:r>
              <a:rPr lang="zh-TW" altLang="en-US" sz="1600" dirty="0"/>
              <a:t>種期刊的全文資料，使用自然語言處理技術抽出資料</a:t>
            </a:r>
            <a:endParaRPr lang="en-US" altLang="ja-JP" sz="1600" dirty="0"/>
          </a:p>
          <a:p>
            <a:pPr marL="720725">
              <a:spcBef>
                <a:spcPts val="0"/>
              </a:spcBef>
              <a:spcAft>
                <a:spcPts val="600"/>
              </a:spcAft>
            </a:pPr>
            <a:r>
              <a:rPr lang="zh-TW" altLang="en-US" sz="1600" dirty="0"/>
              <a:t>化合物名稱</a:t>
            </a:r>
            <a:endParaRPr lang="en-US" altLang="ja-JP" sz="1600" dirty="0"/>
          </a:p>
          <a:p>
            <a:pPr marL="720725">
              <a:spcBef>
                <a:spcPts val="0"/>
              </a:spcBef>
              <a:spcAft>
                <a:spcPts val="600"/>
              </a:spcAft>
            </a:pPr>
            <a:r>
              <a:rPr lang="zh-TW" altLang="en-US" sz="1600" dirty="0"/>
              <a:t>反應分類</a:t>
            </a:r>
            <a:r>
              <a:rPr lang="ja-JP" altLang="en-US" sz="1600" dirty="0"/>
              <a:t>（</a:t>
            </a:r>
            <a:r>
              <a:rPr lang="zh-TW" altLang="en-US" sz="1600" dirty="0"/>
              <a:t>氧化、還原、縮合</a:t>
            </a:r>
            <a:r>
              <a:rPr lang="en-US" altLang="zh-TW" sz="1600" dirty="0"/>
              <a:t>....</a:t>
            </a:r>
            <a:r>
              <a:rPr lang="ja-JP" altLang="en-US" sz="1600" dirty="0"/>
              <a:t>）</a:t>
            </a:r>
            <a:endParaRPr lang="en-US" altLang="ja-JP" sz="1600" dirty="0"/>
          </a:p>
          <a:p>
            <a:pPr marL="720725">
              <a:spcBef>
                <a:spcPts val="0"/>
              </a:spcBef>
              <a:spcAft>
                <a:spcPts val="600"/>
              </a:spcAft>
            </a:pPr>
            <a:r>
              <a:rPr lang="ja-JP" altLang="en-US" sz="1600" dirty="0"/>
              <a:t>人名反</a:t>
            </a:r>
            <a:r>
              <a:rPr lang="zh-TW" altLang="en-US" sz="1600" dirty="0"/>
              <a:t>應、物性</a:t>
            </a:r>
            <a:r>
              <a:rPr lang="en-US" altLang="zh-TW" sz="1600" dirty="0"/>
              <a:t>...</a:t>
            </a:r>
            <a:endParaRPr lang="en-US" altLang="ja-JP" sz="1600" dirty="0"/>
          </a:p>
          <a:p>
            <a:pPr marL="90488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ja-JP" altLang="en-US" sz="1600" dirty="0"/>
              <a:t>　　　　</a:t>
            </a:r>
            <a:r>
              <a:rPr lang="ja-JP" altLang="en-US" sz="1400" dirty="0"/>
              <a:t>　　　　　　　　　　　</a:t>
            </a:r>
            <a:endParaRPr lang="en-US" altLang="ja-JP" sz="1600" dirty="0"/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402094" y="3765609"/>
            <a:ext cx="8659688" cy="1568391"/>
          </a:xfrm>
          <a:prstGeom prst="rect">
            <a:avLst/>
          </a:prstGeom>
        </p:spPr>
        <p:txBody>
          <a:bodyPr/>
          <a:lstStyle>
            <a:lvl1pPr marL="342900" indent="-256032" algn="l" defTabSz="457200" rtl="0" eaLnBrk="1" latinLnBrk="0" hangingPunct="1">
              <a:spcBef>
                <a:spcPts val="480"/>
              </a:spcBef>
              <a:buFont typeface="Arial"/>
              <a:buChar char="•"/>
              <a:defRPr sz="20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Char char="–"/>
              <a:defRPr sz="18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spcAft>
                <a:spcPts val="1200"/>
              </a:spcAft>
              <a:buNone/>
              <a:tabLst>
                <a:tab pos="0" algn="l"/>
              </a:tabLst>
            </a:pPr>
            <a:r>
              <a:rPr kumimoji="1" lang="zh-TW" altLang="en-US" sz="1600" dirty="0">
                <a:latin typeface="+mj-lt"/>
                <a:ea typeface="+mj-ea"/>
              </a:rPr>
              <a:t>收錄專利報告相關內容</a:t>
            </a:r>
            <a:endParaRPr lang="en-US" altLang="ja-JP" sz="1600" dirty="0">
              <a:solidFill>
                <a:srgbClr val="FF6600"/>
              </a:solidFill>
              <a:latin typeface="+mj-lt"/>
              <a:ea typeface="+mj-ea"/>
            </a:endParaRPr>
          </a:p>
          <a:p>
            <a:pPr lvl="1">
              <a:buFont typeface="Arial"/>
              <a:buNone/>
              <a:tabLst>
                <a:tab pos="5760000" algn="l"/>
              </a:tabLst>
            </a:pPr>
            <a:r>
              <a:rPr lang="en-US" altLang="ja-JP" sz="1600" dirty="0">
                <a:latin typeface="+mj-lt"/>
                <a:ea typeface="+mj-ea"/>
              </a:rPr>
              <a:t>	</a:t>
            </a:r>
          </a:p>
          <a:p>
            <a:pPr lvl="1">
              <a:buFont typeface="Arial"/>
              <a:buNone/>
              <a:tabLst>
                <a:tab pos="5760000" algn="l"/>
              </a:tabLst>
            </a:pPr>
            <a:endParaRPr lang="en-US" altLang="ja-JP" sz="1600" dirty="0">
              <a:latin typeface="+mj-lt"/>
              <a:ea typeface="+mj-ea"/>
            </a:endParaRPr>
          </a:p>
          <a:p>
            <a:pPr lvl="1">
              <a:buFont typeface="Arial"/>
              <a:buNone/>
              <a:tabLst>
                <a:tab pos="5760000" algn="l"/>
              </a:tabLst>
            </a:pPr>
            <a:endParaRPr lang="en-US" altLang="ja-JP" sz="1600" dirty="0">
              <a:latin typeface="+mj-lt"/>
              <a:ea typeface="+mj-ea"/>
            </a:endParaRPr>
          </a:p>
          <a:p>
            <a:pPr lvl="1">
              <a:buFont typeface="Arial"/>
              <a:buNone/>
              <a:tabLst>
                <a:tab pos="5760000" algn="l"/>
              </a:tabLst>
            </a:pPr>
            <a:endParaRPr lang="en-US" altLang="ja-JP" sz="1600" dirty="0">
              <a:latin typeface="+mj-lt"/>
              <a:ea typeface="+mj-ea"/>
            </a:endParaRPr>
          </a:p>
          <a:p>
            <a:pPr lvl="1">
              <a:buFont typeface="Arial"/>
              <a:buNone/>
              <a:tabLst>
                <a:tab pos="5760000" algn="l"/>
              </a:tabLst>
            </a:pPr>
            <a:endParaRPr lang="en-US" altLang="ja-JP" sz="1600" dirty="0">
              <a:latin typeface="+mj-lt"/>
              <a:ea typeface="+mj-ea"/>
            </a:endParaRPr>
          </a:p>
          <a:p>
            <a:pPr lvl="1">
              <a:buFont typeface="Arial"/>
              <a:buNone/>
              <a:tabLst>
                <a:tab pos="5760000" algn="l"/>
              </a:tabLst>
            </a:pPr>
            <a:endParaRPr lang="en-US" altLang="ja-JP" sz="1600" dirty="0">
              <a:latin typeface="+mj-lt"/>
              <a:ea typeface="+mj-ea"/>
            </a:endParaRPr>
          </a:p>
        </p:txBody>
      </p:sp>
      <p:pic>
        <p:nvPicPr>
          <p:cNvPr id="12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56" y="4251259"/>
            <a:ext cx="4394568" cy="176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6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9" grpId="0"/>
      <p:bldP spid="10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74291" y="1319180"/>
            <a:ext cx="4178796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查詢範例</a:t>
            </a:r>
            <a:r>
              <a:rPr kumimoji="1" lang="ja-JP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lang="en-US" altLang="zh-TW" dirty="0"/>
              <a:t> (</a:t>
            </a:r>
            <a:r>
              <a:rPr lang="zh-TW" altLang="en-US" dirty="0"/>
              <a:t>去除不需要資訊的查詢方式</a:t>
            </a:r>
            <a:r>
              <a:rPr lang="en-US" altLang="zh-TW" dirty="0"/>
              <a:t>)</a:t>
            </a:r>
          </a:p>
          <a:p>
            <a:r>
              <a:rPr lang="zh-TW" altLang="en-US" sz="1400" dirty="0"/>
              <a:t>查詢以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作為主結構及產物的反應，但需去除以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做為反應物的反應。</a:t>
            </a:r>
            <a:endParaRPr lang="en-US" altLang="zh-TW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1600" dirty="0">
                <a:solidFill>
                  <a:srgbClr val="53565A"/>
                </a:solidFill>
              </a:rPr>
              <a:t>History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943" y="1401260"/>
            <a:ext cx="3838575" cy="219075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180" y="3868280"/>
            <a:ext cx="3843338" cy="2200275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テキスト ボックス 7"/>
          <p:cNvSpPr txBox="1"/>
          <p:nvPr/>
        </p:nvSpPr>
        <p:spPr>
          <a:xfrm>
            <a:off x="4856943" y="1427588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①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52180" y="388219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②</a:t>
            </a:r>
          </a:p>
        </p:txBody>
      </p:sp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60</a:t>
            </a:fld>
            <a:endParaRPr lang="en-US" sz="900" dirty="0"/>
          </a:p>
        </p:txBody>
      </p:sp>
      <p:sp>
        <p:nvSpPr>
          <p:cNvPr id="11" name="テキスト ボックス 3"/>
          <p:cNvSpPr txBox="1"/>
          <p:nvPr/>
        </p:nvSpPr>
        <p:spPr>
          <a:xfrm>
            <a:off x="474291" y="2600165"/>
            <a:ext cx="4178796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1600" dirty="0">
              <a:solidFill>
                <a:srgbClr val="53565A"/>
              </a:solidFill>
            </a:endParaRPr>
          </a:p>
          <a:p>
            <a:r>
              <a:rPr lang="zh-TW" altLang="en-US" sz="1600" dirty="0">
                <a:solidFill>
                  <a:srgbClr val="53565A"/>
                </a:solidFill>
              </a:rPr>
              <a:t>先從</a:t>
            </a:r>
            <a:r>
              <a:rPr lang="en-US" altLang="ja-JP" sz="1600" dirty="0">
                <a:solidFill>
                  <a:srgbClr val="53565A"/>
                </a:solidFill>
              </a:rPr>
              <a:t>Quick search</a:t>
            </a:r>
            <a:r>
              <a:rPr lang="zh-TW" altLang="en-US" sz="1600" dirty="0">
                <a:solidFill>
                  <a:srgbClr val="53565A"/>
                </a:solidFill>
              </a:rPr>
              <a:t>開始，</a:t>
            </a:r>
            <a:endParaRPr lang="en-US" altLang="ja-JP" sz="1600" dirty="0">
              <a:solidFill>
                <a:srgbClr val="53565A"/>
              </a:solidFill>
            </a:endParaRPr>
          </a:p>
          <a:p>
            <a:endParaRPr lang="en-US" altLang="ja-JP" sz="1600" dirty="0">
              <a:solidFill>
                <a:srgbClr val="53565A"/>
              </a:solidFill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/>
              <a:t>將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作為主結構及產物進行反應查詢</a:t>
            </a:r>
            <a:endParaRPr lang="en-US" altLang="zh-TW" sz="1400" dirty="0"/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/>
              <a:t>將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作為反應物進行反應查詢</a:t>
            </a:r>
            <a:endParaRPr lang="en-US" altLang="ja-JP" sz="1400" dirty="0">
              <a:solidFill>
                <a:srgbClr val="53565A"/>
              </a:solidFill>
            </a:endParaRPr>
          </a:p>
          <a:p>
            <a:pPr marL="358775"/>
            <a:r>
              <a:rPr lang="ja-JP" altLang="en-US" sz="1400" dirty="0">
                <a:solidFill>
                  <a:srgbClr val="53565A"/>
                </a:solidFill>
              </a:rPr>
              <a:t>＊</a:t>
            </a:r>
            <a:r>
              <a:rPr lang="zh-TW" altLang="en-US" sz="1400" dirty="0">
                <a:solidFill>
                  <a:srgbClr val="53565A"/>
                </a:solidFill>
              </a:rPr>
              <a:t>查詢的過程中，須選擇</a:t>
            </a:r>
            <a:r>
              <a:rPr lang="en-US" altLang="ja-JP" sz="1400" dirty="0">
                <a:solidFill>
                  <a:srgbClr val="53565A"/>
                </a:solidFill>
              </a:rPr>
              <a:t>As substructure</a:t>
            </a:r>
          </a:p>
          <a:p>
            <a:pPr>
              <a:spcAft>
                <a:spcPts val="600"/>
              </a:spcAft>
            </a:pPr>
            <a:endParaRPr lang="en-US" altLang="ja-JP" sz="1400" dirty="0">
              <a:solidFill>
                <a:srgbClr val="53565A"/>
              </a:solidFill>
            </a:endParaRPr>
          </a:p>
          <a:p>
            <a:endParaRPr lang="en-US" altLang="ja-JP" sz="1600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r>
              <a:rPr lang="zh-TW" altLang="en-US" sz="1600" dirty="0">
                <a:solidFill>
                  <a:srgbClr val="53565A"/>
                </a:solidFill>
              </a:rPr>
              <a:t>查詢結果出現後，點擊</a:t>
            </a:r>
            <a:r>
              <a:rPr lang="ja-JP" altLang="en-US" sz="1600" dirty="0">
                <a:solidFill>
                  <a:srgbClr val="53565A"/>
                </a:solidFill>
              </a:rPr>
              <a:t>「</a:t>
            </a:r>
            <a:r>
              <a:rPr lang="en-US" altLang="ja-JP" sz="1600" dirty="0">
                <a:solidFill>
                  <a:srgbClr val="53565A"/>
                </a:solidFill>
              </a:rPr>
              <a:t>View Result</a:t>
            </a:r>
            <a:r>
              <a:rPr lang="ja-JP" altLang="en-US" sz="1600" dirty="0">
                <a:solidFill>
                  <a:srgbClr val="53565A"/>
                </a:solidFill>
              </a:rPr>
              <a:t>」</a:t>
            </a:r>
            <a:r>
              <a:rPr lang="zh-TW" altLang="en-US" sz="1600" dirty="0">
                <a:solidFill>
                  <a:srgbClr val="53565A"/>
                </a:solidFill>
              </a:rPr>
              <a:t>進入查詢結果畫面</a:t>
            </a:r>
            <a:endParaRPr lang="en-US" altLang="ja-JP" sz="1600" dirty="0">
              <a:solidFill>
                <a:srgbClr val="53565A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zh-TW" altLang="en-US" sz="2800" dirty="0"/>
              <a:t>查詢範例</a:t>
            </a:r>
            <a:r>
              <a:rPr kumimoji="1" lang="en-US" altLang="zh-TW" sz="2800" dirty="0"/>
              <a:t>2(1/3)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5402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64819" y="1005473"/>
            <a:ext cx="862674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1600" dirty="0">
                <a:solidFill>
                  <a:srgbClr val="53565A"/>
                </a:solidFill>
              </a:rPr>
              <a:t>完成</a:t>
            </a:r>
            <a:r>
              <a:rPr lang="en-US" altLang="zh-TW" sz="1600" dirty="0">
                <a:solidFill>
                  <a:srgbClr val="53565A"/>
                </a:solidFill>
              </a:rPr>
              <a:t>2</a:t>
            </a:r>
            <a:r>
              <a:rPr lang="zh-TW" altLang="en-US" sz="1600" dirty="0">
                <a:solidFill>
                  <a:srgbClr val="53565A"/>
                </a:solidFill>
              </a:rPr>
              <a:t>個反應查詢後，回到</a:t>
            </a:r>
            <a:r>
              <a:rPr lang="en-US" altLang="ja-JP" sz="1600" dirty="0">
                <a:solidFill>
                  <a:srgbClr val="53565A"/>
                </a:solidFill>
              </a:rPr>
              <a:t>Query Builder</a:t>
            </a:r>
            <a:r>
              <a:rPr lang="zh-TW" altLang="en-US" sz="1600" dirty="0">
                <a:solidFill>
                  <a:srgbClr val="53565A"/>
                </a:solidFill>
              </a:rPr>
              <a:t>並開啟右側的</a:t>
            </a:r>
            <a:r>
              <a:rPr lang="ja-JP" altLang="en-US" sz="1600" dirty="0">
                <a:solidFill>
                  <a:srgbClr val="53565A"/>
                </a:solidFill>
              </a:rPr>
              <a:t>「</a:t>
            </a:r>
            <a:r>
              <a:rPr lang="en-US" altLang="ja-JP" sz="1600" dirty="0">
                <a:solidFill>
                  <a:srgbClr val="53565A"/>
                </a:solidFill>
              </a:rPr>
              <a:t>History</a:t>
            </a:r>
            <a:r>
              <a:rPr lang="ja-JP" altLang="en-US" sz="1600" dirty="0">
                <a:solidFill>
                  <a:srgbClr val="53565A"/>
                </a:solidFill>
              </a:rPr>
              <a:t>」</a:t>
            </a:r>
            <a:endParaRPr lang="en-US" altLang="ja-JP" sz="1600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ja-JP" sz="1600" dirty="0">
                <a:solidFill>
                  <a:srgbClr val="53565A"/>
                </a:solidFill>
              </a:rPr>
              <a:t>History</a:t>
            </a:r>
            <a:r>
              <a:rPr lang="zh-TW" altLang="en-US" sz="1600" dirty="0">
                <a:solidFill>
                  <a:srgbClr val="53565A"/>
                </a:solidFill>
              </a:rPr>
              <a:t>會顯示</a:t>
            </a:r>
            <a:r>
              <a:rPr lang="en-US" altLang="zh-TW" sz="1600" dirty="0">
                <a:solidFill>
                  <a:srgbClr val="53565A"/>
                </a:solidFill>
              </a:rPr>
              <a:t>2</a:t>
            </a:r>
            <a:r>
              <a:rPr lang="zh-TW" altLang="en-US" sz="1600" dirty="0">
                <a:solidFill>
                  <a:srgbClr val="53565A"/>
                </a:solidFill>
              </a:rPr>
              <a:t>次的查詢紀錄</a:t>
            </a:r>
            <a:endParaRPr lang="en-US" altLang="ja-JP" sz="1600" dirty="0">
              <a:solidFill>
                <a:srgbClr val="53565A"/>
              </a:solidFill>
            </a:endParaRPr>
          </a:p>
          <a:p>
            <a:endParaRPr lang="en-US" altLang="ja-JP" sz="1600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r>
              <a:rPr lang="ja-JP" altLang="en-US" sz="1400" dirty="0">
                <a:solidFill>
                  <a:srgbClr val="53565A"/>
                </a:solidFill>
              </a:rPr>
              <a:t>①</a:t>
            </a:r>
            <a:r>
              <a:rPr lang="en-US" altLang="zh-TW" sz="1400" dirty="0"/>
              <a:t> 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作為主結構的產物的反應</a:t>
            </a:r>
            <a:endParaRPr lang="en-US" altLang="ja-JP" sz="1400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r>
              <a:rPr lang="ja-JP" altLang="en-US" sz="1400" dirty="0">
                <a:solidFill>
                  <a:srgbClr val="53565A"/>
                </a:solidFill>
              </a:rPr>
              <a:t>②</a:t>
            </a:r>
            <a:r>
              <a:rPr lang="en-US" altLang="zh-TW" sz="1400" dirty="0"/>
              <a:t> 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作為主結構的反應物的反應</a:t>
            </a:r>
            <a:endParaRPr lang="en-US" altLang="ja-JP" sz="1400" dirty="0">
              <a:solidFill>
                <a:srgbClr val="53565A"/>
              </a:solidFill>
            </a:endParaRPr>
          </a:p>
          <a:p>
            <a:endParaRPr lang="en-US" altLang="ja-JP" sz="1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b="9322"/>
          <a:stretch/>
        </p:blipFill>
        <p:spPr>
          <a:xfrm>
            <a:off x="574331" y="2424243"/>
            <a:ext cx="8124519" cy="3309986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6" name="楕円 5"/>
          <p:cNvSpPr/>
          <p:nvPr/>
        </p:nvSpPr>
        <p:spPr>
          <a:xfrm>
            <a:off x="7449161" y="3468859"/>
            <a:ext cx="731520" cy="4180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309000" y="5085512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①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309000" y="462608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②</a:t>
            </a:r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61</a:t>
            </a:fld>
            <a:endParaRPr lang="en-US" sz="9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64819" y="5854552"/>
            <a:ext cx="8230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600"/>
              </a:spcAft>
            </a:pPr>
            <a:r>
              <a:rPr lang="ja-JP" altLang="en-US" sz="1200" dirty="0"/>
              <a:t>＊</a:t>
            </a:r>
            <a:r>
              <a:rPr lang="zh-TW" altLang="en-US" sz="1200" dirty="0"/>
              <a:t>雖然也可以直接查詢</a:t>
            </a:r>
            <a:r>
              <a:rPr lang="en-US" altLang="zh-TW" sz="1200" dirty="0" err="1"/>
              <a:t>Isoquinoline</a:t>
            </a:r>
            <a:r>
              <a:rPr lang="zh-TW" altLang="en-US" sz="1200" dirty="0"/>
              <a:t>的製備，</a:t>
            </a:r>
            <a:r>
              <a:rPr lang="en-US" altLang="zh-TW" sz="1200" dirty="0"/>
              <a:t> </a:t>
            </a:r>
            <a:r>
              <a:rPr lang="zh-TW" altLang="en-US" sz="1200" dirty="0"/>
              <a:t>但其中將會包含許多取代反應，透過加入其他搜尋條件或查詢紀錄的比對，就可以減少查詢，差到所需要的資料。</a:t>
            </a:r>
            <a:endParaRPr lang="en-US" altLang="ja-JP" sz="12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zh-TW" altLang="en-US" sz="2800" dirty="0"/>
              <a:t>查詢範例</a:t>
            </a:r>
            <a:r>
              <a:rPr kumimoji="1" lang="en-US" altLang="zh-TW" sz="2800" dirty="0"/>
              <a:t>2(2/3)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1687339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01" y="2716382"/>
            <a:ext cx="6525282" cy="271501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4" name="テキスト ボックス 3"/>
          <p:cNvSpPr txBox="1"/>
          <p:nvPr/>
        </p:nvSpPr>
        <p:spPr>
          <a:xfrm>
            <a:off x="410315" y="1026975"/>
            <a:ext cx="862674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/>
              <a:t>先選擇以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作為主結構及產物進行反應的查詢紀錄</a:t>
            </a:r>
            <a:endParaRPr lang="en-US" altLang="ja-JP" sz="1400" dirty="0"/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/>
              <a:t>再選擇以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作為主結構及反應物進行反應的查詢紀錄</a:t>
            </a:r>
            <a:endParaRPr lang="en-US" altLang="ja-JP" sz="1400" dirty="0"/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/>
              <a:t>將運算子設定為</a:t>
            </a:r>
            <a:r>
              <a:rPr lang="en-US" altLang="zh-TW" sz="1400" dirty="0"/>
              <a:t>NOT</a:t>
            </a:r>
            <a:endParaRPr lang="en-US" altLang="ja-JP" sz="1400" dirty="0"/>
          </a:p>
          <a:p>
            <a:pPr marL="342900" indent="-342900">
              <a:buFont typeface="+mj-ea"/>
              <a:buAutoNum type="circleNumDbPlain"/>
            </a:pPr>
            <a:r>
              <a:rPr lang="zh-TW" altLang="en-US" sz="1400" dirty="0"/>
              <a:t>在右上角選擇</a:t>
            </a:r>
            <a:r>
              <a:rPr lang="en-US" altLang="ja-JP" sz="1400" dirty="0"/>
              <a:t>Reaction</a:t>
            </a:r>
            <a:r>
              <a:rPr lang="zh-TW" altLang="en-US" sz="1400" dirty="0"/>
              <a:t>，然後點擊</a:t>
            </a:r>
            <a:r>
              <a:rPr lang="en-US" altLang="ja-JP" sz="1400" dirty="0"/>
              <a:t>Search</a:t>
            </a:r>
            <a:r>
              <a:rPr lang="zh-TW" altLang="en-US" sz="1400" dirty="0"/>
              <a:t>即可進行以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作為主結構及產物但不包含以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作為主結構及反應物為條件的查詢。</a:t>
            </a:r>
            <a:endParaRPr lang="en-US" altLang="ja-JP" sz="1400" dirty="0"/>
          </a:p>
        </p:txBody>
      </p:sp>
      <p:sp>
        <p:nvSpPr>
          <p:cNvPr id="6" name="楕円 5"/>
          <p:cNvSpPr/>
          <p:nvPr/>
        </p:nvSpPr>
        <p:spPr>
          <a:xfrm>
            <a:off x="674049" y="4524225"/>
            <a:ext cx="653144" cy="3657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/>
          <p:cNvSpPr/>
          <p:nvPr/>
        </p:nvSpPr>
        <p:spPr>
          <a:xfrm>
            <a:off x="4512177" y="3504716"/>
            <a:ext cx="898895" cy="2981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38996" y="5584736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結果例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193" y="5511161"/>
            <a:ext cx="2650003" cy="1051589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306" y="5511161"/>
            <a:ext cx="3409950" cy="104775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1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62</a:t>
            </a:fld>
            <a:endParaRPr lang="en-US" sz="9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zh-TW" altLang="en-US" sz="2800" dirty="0"/>
              <a:t>查詢範例</a:t>
            </a:r>
            <a:r>
              <a:rPr kumimoji="1" lang="en-US" altLang="zh-TW" sz="2800" dirty="0"/>
              <a:t>2(3/3)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40337579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3"/>
          <p:cNvSpPr>
            <a:spLocks noGrp="1"/>
          </p:cNvSpPr>
          <p:nvPr>
            <p:ph type="body" sz="quarter" idx="13"/>
          </p:nvPr>
        </p:nvSpPr>
        <p:spPr>
          <a:xfrm>
            <a:off x="302322" y="1535575"/>
            <a:ext cx="8539355" cy="3648702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請協助連結以下網址填寫問卷：</a:t>
            </a:r>
          </a:p>
          <a:p>
            <a:r>
              <a:rPr lang="en-US" altLang="ja-JP" sz="3200" dirty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3"/>
              </a:rPr>
              <a:t>https://zh.surveymonkey.com/r/2018twtraining</a:t>
            </a:r>
            <a:endParaRPr lang="en-US" altLang="ja-JP" sz="3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相關網頁：</a:t>
            </a:r>
            <a:endParaRPr lang="en-US" altLang="zh-TW" sz="3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www.reaxys.com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首頁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www.facebook.com/reaxysclub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(FB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粉絲團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endParaRPr lang="zh-TW" altLang="en-US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ja-JP" sz="3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03FD4C3-3EC0-4CC4-B606-A0987188C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387" y="4678155"/>
            <a:ext cx="1562318" cy="15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3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6"/>
          <a:stretch/>
        </p:blipFill>
        <p:spPr bwMode="auto">
          <a:xfrm>
            <a:off x="1892112" y="2273724"/>
            <a:ext cx="5627183" cy="363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53282"/>
            <a:ext cx="8238319" cy="418645"/>
          </a:xfrm>
        </p:spPr>
        <p:txBody>
          <a:bodyPr/>
          <a:lstStyle/>
          <a:p>
            <a:r>
              <a:rPr lang="en-US" sz="2800" dirty="0" err="1"/>
              <a:t>Reaxys</a:t>
            </a:r>
            <a:r>
              <a:rPr lang="zh-TW" altLang="en-US" sz="2800" dirty="0"/>
              <a:t>的資料結構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6" name="コンテンツ プレースホルダー 13"/>
          <p:cNvSpPr txBox="1">
            <a:spLocks/>
          </p:cNvSpPr>
          <p:nvPr/>
        </p:nvSpPr>
        <p:spPr>
          <a:xfrm>
            <a:off x="382619" y="1123570"/>
            <a:ext cx="8238319" cy="1241307"/>
          </a:xfrm>
          <a:prstGeom prst="rect">
            <a:avLst/>
          </a:prstGeom>
        </p:spPr>
        <p:txBody>
          <a:bodyPr/>
          <a:lstStyle>
            <a:lvl1pPr marL="342900" indent="-256032" algn="l" defTabSz="457200" rtl="0" eaLnBrk="1" latinLnBrk="0" hangingPunct="1">
              <a:spcBef>
                <a:spcPts val="480"/>
              </a:spcBef>
              <a:buFont typeface="Arial"/>
              <a:buChar char="•"/>
              <a:defRPr sz="20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Char char="–"/>
              <a:defRPr sz="18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chemeClr val="tx1">
                  <a:lumMod val="75000"/>
                </a:schemeClr>
              </a:buClr>
            </a:pPr>
            <a:r>
              <a:rPr lang="zh-TW" altLang="en-US" sz="1800" dirty="0">
                <a:solidFill>
                  <a:srgbClr val="FF6600"/>
                </a:solidFill>
              </a:rPr>
              <a:t>從多個資料來源將化合物及反應彙整到</a:t>
            </a:r>
            <a:r>
              <a:rPr lang="en-US" altLang="zh-TW" sz="1800" dirty="0">
                <a:solidFill>
                  <a:srgbClr val="FF6600"/>
                </a:solidFill>
              </a:rPr>
              <a:t>1</a:t>
            </a:r>
            <a:r>
              <a:rPr lang="zh-TW" altLang="en-US" sz="1800" dirty="0">
                <a:solidFill>
                  <a:srgbClr val="FF6600"/>
                </a:solidFill>
              </a:rPr>
              <a:t>筆紀錄</a:t>
            </a:r>
            <a:endParaRPr lang="en-US" altLang="ja-JP" sz="1800" dirty="0">
              <a:solidFill>
                <a:srgbClr val="FF660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zh-TW" altLang="en-US" sz="1800" dirty="0"/>
              <a:t>並且保留資料來源的連結</a:t>
            </a:r>
            <a:endParaRPr lang="en-US" altLang="ja-JP" sz="1800" dirty="0"/>
          </a:p>
          <a:p>
            <a:pPr marL="86868" indent="0">
              <a:buNone/>
            </a:pPr>
            <a:r>
              <a:rPr lang="en-US" altLang="ja-JP" sz="2400" dirty="0"/>
              <a:t/>
            </a:r>
            <a:br>
              <a:rPr lang="en-US" altLang="ja-JP" sz="2400" dirty="0"/>
            </a:br>
            <a:endParaRPr lang="en-US" sz="2400" dirty="0"/>
          </a:p>
        </p:txBody>
      </p:sp>
      <p:sp>
        <p:nvSpPr>
          <p:cNvPr id="4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7</a:t>
            </a:fld>
            <a:endParaRPr lang="en-US" sz="900" dirty="0"/>
          </a:p>
        </p:txBody>
      </p:sp>
      <p:grpSp>
        <p:nvGrpSpPr>
          <p:cNvPr id="5" name="グループ化 9"/>
          <p:cNvGrpSpPr/>
          <p:nvPr/>
        </p:nvGrpSpPr>
        <p:grpSpPr>
          <a:xfrm>
            <a:off x="278756" y="2277306"/>
            <a:ext cx="1371874" cy="1934597"/>
            <a:chOff x="179512" y="908720"/>
            <a:chExt cx="1852488" cy="2851179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800" y="1736764"/>
              <a:ext cx="1316038" cy="1905000"/>
            </a:xfrm>
            <a:prstGeom prst="rect">
              <a:avLst/>
            </a:prstGeom>
            <a:noFill/>
            <a:ln w="9525">
              <a:solidFill>
                <a:schemeClr val="accent4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  <a:scene3d>
              <a:camera prst="isometricOffAxis2Right"/>
              <a:lightRig rig="threePt" dir="t"/>
            </a:scene3d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3413" y="1042571"/>
              <a:ext cx="1398587" cy="1741488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  <a:scene3d>
              <a:camera prst="isometricOffAxis2Right"/>
              <a:lightRig rig="threePt" dir="t"/>
            </a:scene3d>
          </p:spPr>
        </p:pic>
        <p:cxnSp>
          <p:nvCxnSpPr>
            <p:cNvPr id="13" name="直線コネクタ 12"/>
            <p:cNvCxnSpPr/>
            <p:nvPr/>
          </p:nvCxnSpPr>
          <p:spPr bwMode="auto">
            <a:xfrm flipV="1">
              <a:off x="1264395" y="2804744"/>
              <a:ext cx="0" cy="57606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直線コネクタ 13"/>
            <p:cNvCxnSpPr/>
            <p:nvPr/>
          </p:nvCxnSpPr>
          <p:spPr bwMode="auto">
            <a:xfrm flipV="1">
              <a:off x="1015032" y="1270692"/>
              <a:ext cx="0" cy="165618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直線コネクタ 14"/>
            <p:cNvCxnSpPr/>
            <p:nvPr/>
          </p:nvCxnSpPr>
          <p:spPr bwMode="auto">
            <a:xfrm flipV="1">
              <a:off x="1038845" y="913483"/>
              <a:ext cx="576064" cy="36004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直線コネクタ 16"/>
            <p:cNvCxnSpPr/>
            <p:nvPr/>
          </p:nvCxnSpPr>
          <p:spPr bwMode="auto">
            <a:xfrm flipV="1">
              <a:off x="1043608" y="2555379"/>
              <a:ext cx="576064" cy="36004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直線コネクタ 17"/>
            <p:cNvCxnSpPr/>
            <p:nvPr/>
          </p:nvCxnSpPr>
          <p:spPr bwMode="auto">
            <a:xfrm flipV="1">
              <a:off x="674043" y="1710333"/>
              <a:ext cx="355277" cy="23087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直線コネクタ 18"/>
            <p:cNvCxnSpPr/>
            <p:nvPr/>
          </p:nvCxnSpPr>
          <p:spPr bwMode="auto">
            <a:xfrm flipV="1">
              <a:off x="683568" y="3390332"/>
              <a:ext cx="576064" cy="36004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直線コネクタ 19"/>
            <p:cNvCxnSpPr/>
            <p:nvPr/>
          </p:nvCxnSpPr>
          <p:spPr bwMode="auto">
            <a:xfrm flipV="1">
              <a:off x="678805" y="1926357"/>
              <a:ext cx="4763" cy="183354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TextBox 33"/>
            <p:cNvSpPr txBox="1"/>
            <p:nvPr/>
          </p:nvSpPr>
          <p:spPr>
            <a:xfrm>
              <a:off x="251520" y="2492896"/>
              <a:ext cx="551754" cy="246221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Patent</a:t>
              </a:r>
            </a:p>
          </p:txBody>
        </p:sp>
        <p:sp>
          <p:nvSpPr>
            <p:cNvPr id="22" name="TextBox 32"/>
            <p:cNvSpPr txBox="1"/>
            <p:nvPr/>
          </p:nvSpPr>
          <p:spPr>
            <a:xfrm>
              <a:off x="179512" y="1311151"/>
              <a:ext cx="1281120" cy="461665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Journal </a:t>
              </a:r>
            </a:p>
          </p:txBody>
        </p:sp>
        <p:cxnSp>
          <p:nvCxnSpPr>
            <p:cNvPr id="23" name="直線コネクタ 22"/>
            <p:cNvCxnSpPr/>
            <p:nvPr/>
          </p:nvCxnSpPr>
          <p:spPr bwMode="auto">
            <a:xfrm flipV="1">
              <a:off x="1638722" y="908720"/>
              <a:ext cx="0" cy="165618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グループ化 23"/>
          <p:cNvGrpSpPr/>
          <p:nvPr/>
        </p:nvGrpSpPr>
        <p:grpSpPr>
          <a:xfrm>
            <a:off x="7650915" y="2268068"/>
            <a:ext cx="1321480" cy="2177609"/>
            <a:chOff x="6934200" y="2096967"/>
            <a:chExt cx="1886272" cy="2997154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20272" y="3313328"/>
              <a:ext cx="725861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isometricLeftDown"/>
              <a:lightRig rig="threePt" dir="t"/>
            </a:scene3d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04434" y="3068931"/>
              <a:ext cx="1316038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isometricOffAxis1Left"/>
              <a:lightRig rig="threePt" dir="t"/>
            </a:scene3d>
          </p:spPr>
        </p:pic>
        <p:cxnSp>
          <p:nvCxnSpPr>
            <p:cNvPr id="27" name="直線コネクタ 26"/>
            <p:cNvCxnSpPr/>
            <p:nvPr/>
          </p:nvCxnSpPr>
          <p:spPr bwMode="auto">
            <a:xfrm flipV="1">
              <a:off x="7873430" y="4240109"/>
              <a:ext cx="10938" cy="50167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34200" y="2270871"/>
              <a:ext cx="1473200" cy="18859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scene3d>
              <a:camera prst="isometricOffAxis1Left"/>
              <a:lightRig rig="threePt" dir="t"/>
            </a:scene3d>
          </p:spPr>
        </p:pic>
        <p:cxnSp>
          <p:nvCxnSpPr>
            <p:cNvPr id="29" name="直線コネクタ 28"/>
            <p:cNvCxnSpPr/>
            <p:nvPr/>
          </p:nvCxnSpPr>
          <p:spPr bwMode="auto">
            <a:xfrm flipV="1">
              <a:off x="7329320" y="2102289"/>
              <a:ext cx="0" cy="1800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直線コネクタ 29"/>
            <p:cNvCxnSpPr/>
            <p:nvPr/>
          </p:nvCxnSpPr>
          <p:spPr bwMode="auto">
            <a:xfrm flipV="1">
              <a:off x="8001059" y="2485995"/>
              <a:ext cx="0" cy="1800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直線コネクタ 30"/>
            <p:cNvCxnSpPr/>
            <p:nvPr/>
          </p:nvCxnSpPr>
          <p:spPr bwMode="auto">
            <a:xfrm>
              <a:off x="8003728" y="3068931"/>
              <a:ext cx="432048" cy="28803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直線コネクタ 31"/>
            <p:cNvCxnSpPr/>
            <p:nvPr/>
          </p:nvCxnSpPr>
          <p:spPr bwMode="auto">
            <a:xfrm flipV="1">
              <a:off x="8435776" y="3356963"/>
              <a:ext cx="0" cy="173715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直線コネクタ 34"/>
            <p:cNvCxnSpPr/>
            <p:nvPr/>
          </p:nvCxnSpPr>
          <p:spPr bwMode="auto">
            <a:xfrm>
              <a:off x="7864474" y="4734081"/>
              <a:ext cx="576064" cy="36004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直線コネクタ 36"/>
            <p:cNvCxnSpPr/>
            <p:nvPr/>
          </p:nvCxnSpPr>
          <p:spPr bwMode="auto">
            <a:xfrm>
              <a:off x="7321889" y="2096967"/>
              <a:ext cx="684220" cy="3959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直線コネクタ 38"/>
            <p:cNvCxnSpPr/>
            <p:nvPr/>
          </p:nvCxnSpPr>
          <p:spPr bwMode="auto">
            <a:xfrm>
              <a:off x="7324270" y="3888202"/>
              <a:ext cx="684220" cy="3959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TextBox 35"/>
            <p:cNvSpPr txBox="1"/>
            <p:nvPr/>
          </p:nvSpPr>
          <p:spPr>
            <a:xfrm>
              <a:off x="7552303" y="2535258"/>
              <a:ext cx="1196161" cy="461665"/>
            </a:xfrm>
            <a:prstGeom prst="rect">
              <a:avLst/>
            </a:prstGeom>
            <a:noFill/>
            <a:scene3d>
              <a:camera prst="isometricOffAxis2Lef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Journal</a:t>
              </a:r>
            </a:p>
          </p:txBody>
        </p:sp>
        <p:sp>
          <p:nvSpPr>
            <p:cNvPr id="42" name="TextBox 34"/>
            <p:cNvSpPr txBox="1"/>
            <p:nvPr/>
          </p:nvSpPr>
          <p:spPr>
            <a:xfrm>
              <a:off x="8196710" y="3572987"/>
              <a:ext cx="551754" cy="246221"/>
            </a:xfrm>
            <a:prstGeom prst="rect">
              <a:avLst/>
            </a:prstGeom>
            <a:noFill/>
            <a:scene3d>
              <a:camera prst="isometricOffAxis2Lef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Patent</a:t>
              </a:r>
            </a:p>
          </p:txBody>
        </p:sp>
      </p:grpSp>
      <p:sp>
        <p:nvSpPr>
          <p:cNvPr id="54" name="Right Brace 43"/>
          <p:cNvSpPr/>
          <p:nvPr/>
        </p:nvSpPr>
        <p:spPr>
          <a:xfrm>
            <a:off x="1442941" y="2248848"/>
            <a:ext cx="96927" cy="1730129"/>
          </a:xfrm>
          <a:prstGeom prst="rightBrace">
            <a:avLst/>
          </a:prstGeom>
          <a:ln w="28575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Brace 43"/>
          <p:cNvSpPr/>
          <p:nvPr/>
        </p:nvSpPr>
        <p:spPr>
          <a:xfrm flipH="1">
            <a:off x="7711215" y="2286761"/>
            <a:ext cx="130801" cy="1730129"/>
          </a:xfrm>
          <a:prstGeom prst="rightBrace">
            <a:avLst/>
          </a:prstGeom>
          <a:ln w="28575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下矢印 56"/>
          <p:cNvSpPr/>
          <p:nvPr/>
        </p:nvSpPr>
        <p:spPr>
          <a:xfrm rot="17155344">
            <a:off x="1629121" y="3060717"/>
            <a:ext cx="525983" cy="385117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下矢印 57"/>
          <p:cNvSpPr/>
          <p:nvPr/>
        </p:nvSpPr>
        <p:spPr>
          <a:xfrm rot="3568292">
            <a:off x="7088468" y="3096291"/>
            <a:ext cx="525983" cy="385117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81" y="4696928"/>
            <a:ext cx="1925703" cy="3560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111" y="5020478"/>
            <a:ext cx="1668019" cy="3820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5956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54" grpId="0" animBg="1"/>
      <p:bldP spid="55" grpId="0" animBg="1"/>
      <p:bldP spid="57" grpId="0" animBg="1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35"/>
          <p:cNvGrpSpPr/>
          <p:nvPr/>
        </p:nvGrpSpPr>
        <p:grpSpPr>
          <a:xfrm>
            <a:off x="457199" y="1711393"/>
            <a:ext cx="6348204" cy="3879462"/>
            <a:chOff x="457199" y="1744504"/>
            <a:chExt cx="5606554" cy="3295701"/>
          </a:xfrm>
        </p:grpSpPr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" y="1744504"/>
              <a:ext cx="5606554" cy="3295701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5" name="正方形/長方形 34"/>
            <p:cNvSpPr/>
            <p:nvPr/>
          </p:nvSpPr>
          <p:spPr>
            <a:xfrm>
              <a:off x="5381204" y="1812616"/>
              <a:ext cx="623086" cy="2023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TextBox 7"/>
          <p:cNvSpPr txBox="1"/>
          <p:nvPr/>
        </p:nvSpPr>
        <p:spPr>
          <a:xfrm>
            <a:off x="5680363" y="1510389"/>
            <a:ext cx="3213177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b="1" dirty="0"/>
              <a:t>文字查詢不僅考慮關鍵字，透過自然語言處理還能同步考慮句子中的上下文</a:t>
            </a:r>
            <a:endParaRPr lang="ja-JP" altLang="en-US" b="1" dirty="0"/>
          </a:p>
        </p:txBody>
      </p:sp>
      <p:sp>
        <p:nvSpPr>
          <p:cNvPr id="4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8</a:t>
            </a:fld>
            <a:endParaRPr lang="en-US" sz="9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zh-TW" sz="2800" dirty="0" err="1"/>
              <a:t>Reaxys</a:t>
            </a:r>
            <a:r>
              <a:rPr lang="en-US" altLang="zh-TW" sz="2800" dirty="0"/>
              <a:t> </a:t>
            </a:r>
            <a:r>
              <a:rPr lang="zh-TW" altLang="en-US" sz="2800" dirty="0"/>
              <a:t>為使用者設計最簡明的搜尋入口</a:t>
            </a:r>
            <a:endParaRPr lang="en-US" altLang="ja-JP" sz="2800" dirty="0"/>
          </a:p>
        </p:txBody>
      </p:sp>
      <p:sp>
        <p:nvSpPr>
          <p:cNvPr id="7" name="TextBox 7"/>
          <p:cNvSpPr txBox="1"/>
          <p:nvPr/>
        </p:nvSpPr>
        <p:spPr>
          <a:xfrm>
            <a:off x="5680364" y="2216076"/>
            <a:ext cx="3213177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b="1" dirty="0"/>
              <a:t>許多研究人員使用的，簡單直觀的界面與結構搜索和關鍵字搜索兼容</a:t>
            </a:r>
            <a:endParaRPr lang="en-US" altLang="ja-JP" b="1" dirty="0"/>
          </a:p>
        </p:txBody>
      </p:sp>
      <p:sp>
        <p:nvSpPr>
          <p:cNvPr id="37" name="TextBox 10"/>
          <p:cNvSpPr txBox="1"/>
          <p:nvPr/>
        </p:nvSpPr>
        <p:spPr>
          <a:xfrm>
            <a:off x="384371" y="1328017"/>
            <a:ext cx="4395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FF6600"/>
                </a:solidFill>
              </a:rPr>
              <a:t>Quick Search</a:t>
            </a:r>
            <a:endParaRPr lang="en-US" sz="1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23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7" grpId="0" animBg="1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584" y="2200009"/>
            <a:ext cx="5179051" cy="3989826"/>
          </a:xfrm>
          <a:prstGeom prst="rect">
            <a:avLst/>
          </a:prstGeom>
          <a:effectLst>
            <a:glow rad="63500">
              <a:schemeClr val="tx1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21979"/>
            <a:ext cx="3068806" cy="704496"/>
          </a:xfrm>
          <a:prstGeom prst="rect">
            <a:avLst/>
          </a:prstGeom>
          <a:effectLst>
            <a:glow rad="63500">
              <a:schemeClr val="tx1">
                <a:lumMod val="40000"/>
                <a:lumOff val="60000"/>
                <a:alpha val="40000"/>
              </a:schemeClr>
            </a:glow>
          </a:effectLst>
        </p:spPr>
      </p:pic>
      <p:cxnSp>
        <p:nvCxnSpPr>
          <p:cNvPr id="5" name="Straight Connector 4"/>
          <p:cNvCxnSpPr/>
          <p:nvPr/>
        </p:nvCxnSpPr>
        <p:spPr>
          <a:xfrm flipV="1">
            <a:off x="4055708" y="1883217"/>
            <a:ext cx="0" cy="398807"/>
          </a:xfrm>
          <a:prstGeom prst="line">
            <a:avLst/>
          </a:prstGeom>
          <a:ln w="57150" cap="rnd">
            <a:solidFill>
              <a:schemeClr val="tx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475495" y="1883216"/>
            <a:ext cx="580213" cy="0"/>
          </a:xfrm>
          <a:prstGeom prst="line">
            <a:avLst/>
          </a:prstGeom>
          <a:ln w="5715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046367" y="2946573"/>
            <a:ext cx="795064" cy="0"/>
          </a:xfrm>
          <a:prstGeom prst="line">
            <a:avLst/>
          </a:prstGeom>
          <a:ln w="5715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49342" y="3866323"/>
            <a:ext cx="792089" cy="929689"/>
          </a:xfrm>
          <a:prstGeom prst="line">
            <a:avLst/>
          </a:prstGeom>
          <a:ln w="5715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Connector 16"/>
          <p:cNvSpPr/>
          <p:nvPr/>
        </p:nvSpPr>
        <p:spPr>
          <a:xfrm>
            <a:off x="2912182" y="4727432"/>
            <a:ext cx="137160" cy="137160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3049342" y="4804510"/>
            <a:ext cx="792089" cy="979832"/>
          </a:xfrm>
          <a:prstGeom prst="line">
            <a:avLst/>
          </a:prstGeom>
          <a:ln w="5715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049342" y="4796012"/>
            <a:ext cx="792089" cy="0"/>
          </a:xfrm>
          <a:prstGeom prst="line">
            <a:avLst/>
          </a:prstGeom>
          <a:ln w="5715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owchart: Connector 16"/>
          <p:cNvSpPr/>
          <p:nvPr/>
        </p:nvSpPr>
        <p:spPr>
          <a:xfrm>
            <a:off x="2909207" y="2877993"/>
            <a:ext cx="137160" cy="137160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9</a:t>
            </a:fld>
            <a:endParaRPr lang="en-US" sz="900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zh-TW" sz="2800" dirty="0" err="1"/>
              <a:t>Reaxys</a:t>
            </a:r>
            <a:r>
              <a:rPr lang="en-US" altLang="zh-TW" sz="2800" dirty="0"/>
              <a:t> </a:t>
            </a:r>
            <a:r>
              <a:rPr lang="zh-TW" altLang="en-US" sz="2800" dirty="0"/>
              <a:t>為使用者顯示最相關的查詢結果</a:t>
            </a:r>
            <a:endParaRPr lang="en-US" altLang="ja-JP" sz="2800" dirty="0"/>
          </a:p>
        </p:txBody>
      </p:sp>
      <p:sp>
        <p:nvSpPr>
          <p:cNvPr id="22" name="TextBox 10"/>
          <p:cNvSpPr txBox="1"/>
          <p:nvPr/>
        </p:nvSpPr>
        <p:spPr>
          <a:xfrm>
            <a:off x="384371" y="1328017"/>
            <a:ext cx="4395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6600"/>
                </a:solidFill>
              </a:rPr>
              <a:t>查詢範例</a:t>
            </a:r>
            <a:r>
              <a:rPr lang="ja-JP" altLang="en-US" sz="1600" dirty="0">
                <a:solidFill>
                  <a:srgbClr val="FF6600"/>
                </a:solidFill>
              </a:rPr>
              <a:t>：</a:t>
            </a:r>
            <a:r>
              <a:rPr lang="en-US" altLang="ja-JP" sz="1600" dirty="0">
                <a:solidFill>
                  <a:srgbClr val="FF6600"/>
                </a:solidFill>
              </a:rPr>
              <a:t>esterification of benzoic acid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23" name="TextBox 10"/>
          <p:cNvSpPr txBox="1"/>
          <p:nvPr/>
        </p:nvSpPr>
        <p:spPr>
          <a:xfrm>
            <a:off x="4365274" y="1650620"/>
            <a:ext cx="1861167" cy="37587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355600">
              <a:defRPr sz="1400" b="1">
                <a:solidFill>
                  <a:srgbClr val="53565A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ja-JP" altLang="en-US" dirty="0">
                <a:latin typeface="微軟正黑體" pitchFamily="34" charset="-120"/>
                <a:ea typeface="微軟正黑體" pitchFamily="34" charset="-120"/>
              </a:rPr>
              <a:t>自然語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言處理</a:t>
            </a:r>
            <a:endParaRPr lang="ja-JP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4457952" y="1718448"/>
            <a:ext cx="296362" cy="296343"/>
          </a:xfrm>
          <a:prstGeom prst="ellipse">
            <a:avLst/>
          </a:prstGeom>
          <a:noFill/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25" name="TextBox 12"/>
          <p:cNvSpPr txBox="1"/>
          <p:nvPr/>
        </p:nvSpPr>
        <p:spPr>
          <a:xfrm>
            <a:off x="457199" y="2792113"/>
            <a:ext cx="2302185" cy="954107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55600"/>
            <a:r>
              <a:rPr lang="zh-TW" altLang="en-US" sz="1400" b="1" dirty="0">
                <a:solidFill>
                  <a:srgbClr val="53565A"/>
                </a:solidFill>
                <a:latin typeface="+mn-lt"/>
                <a:cs typeface="+mn-cs"/>
              </a:rPr>
              <a:t>由</a:t>
            </a:r>
            <a:r>
              <a:rPr lang="en-US" altLang="zh-TW" sz="1400" b="1" dirty="0" err="1">
                <a:solidFill>
                  <a:srgbClr val="53565A"/>
                </a:solidFill>
                <a:latin typeface="+mn-lt"/>
                <a:cs typeface="+mn-cs"/>
              </a:rPr>
              <a:t>esterification</a:t>
            </a:r>
            <a:r>
              <a:rPr lang="zh-TW" altLang="en-US" sz="1400" b="1" dirty="0">
                <a:solidFill>
                  <a:srgbClr val="53565A"/>
                </a:solidFill>
                <a:latin typeface="+mn-lt"/>
                <a:cs typeface="+mn-cs"/>
              </a:rPr>
              <a:t>確認，優先顯示查詢反應結果</a:t>
            </a:r>
            <a:endParaRPr lang="en-US" altLang="ja-JP" sz="1400" b="1" dirty="0">
              <a:solidFill>
                <a:srgbClr val="53565A"/>
              </a:solidFill>
              <a:latin typeface="+mn-lt"/>
              <a:cs typeface="+mn-cs"/>
            </a:endParaRPr>
          </a:p>
          <a:p>
            <a:pPr marL="355600"/>
            <a:endParaRPr lang="en-US" sz="1400" b="1" dirty="0">
              <a:solidFill>
                <a:srgbClr val="53565A"/>
              </a:solidFill>
              <a:latin typeface="+mn-lt"/>
              <a:cs typeface="+mn-cs"/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457199" y="4538120"/>
            <a:ext cx="2302185" cy="523220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55600">
              <a:spcBef>
                <a:spcPts val="600"/>
              </a:spcBef>
              <a:spcAft>
                <a:spcPts val="600"/>
              </a:spcAft>
            </a:pPr>
            <a:r>
              <a:rPr lang="zh-TW" altLang="en-US" dirty="0"/>
              <a:t>其他相關的查詢結果則依序排列</a:t>
            </a:r>
            <a:endParaRPr lang="ja-JP" altLang="en-US" dirty="0"/>
          </a:p>
        </p:txBody>
      </p:sp>
      <p:sp>
        <p:nvSpPr>
          <p:cNvPr id="27" name="Oval 24"/>
          <p:cNvSpPr>
            <a:spLocks noChangeAspect="1"/>
          </p:cNvSpPr>
          <p:nvPr/>
        </p:nvSpPr>
        <p:spPr>
          <a:xfrm>
            <a:off x="526801" y="2866981"/>
            <a:ext cx="296362" cy="296343"/>
          </a:xfrm>
          <a:prstGeom prst="ellipse">
            <a:avLst/>
          </a:prstGeom>
          <a:noFill/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28" name="Oval 25"/>
          <p:cNvSpPr>
            <a:spLocks noChangeAspect="1"/>
          </p:cNvSpPr>
          <p:nvPr/>
        </p:nvSpPr>
        <p:spPr>
          <a:xfrm>
            <a:off x="526801" y="4647840"/>
            <a:ext cx="296362" cy="296343"/>
          </a:xfrm>
          <a:prstGeom prst="ellipse">
            <a:avLst/>
          </a:prstGeom>
          <a:noFill/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29" name="四角形吹き出し 28"/>
          <p:cNvSpPr/>
          <p:nvPr/>
        </p:nvSpPr>
        <p:spPr>
          <a:xfrm>
            <a:off x="6421766" y="1405164"/>
            <a:ext cx="2584670" cy="633629"/>
          </a:xfrm>
          <a:prstGeom prst="wedgeRectCallout">
            <a:avLst>
              <a:gd name="adj1" fmla="val -39692"/>
              <a:gd name="adj2" fmla="val 1045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1400" b="1" dirty="0"/>
              <a:t>除了搜尋目標的結果外，也同步提出更多搜尋結果</a:t>
            </a:r>
            <a:endParaRPr kumimoji="1" lang="ja-JP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86016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Elsevier Title Slides">
  <a:themeElements>
    <a:clrScheme name="Elsevier_default">
      <a:dk1>
        <a:srgbClr val="53565A"/>
      </a:dk1>
      <a:lt1>
        <a:sysClr val="window" lastClr="FFFFFF"/>
      </a:lt1>
      <a:dk2>
        <a:srgbClr val="FF8200"/>
      </a:dk2>
      <a:lt2>
        <a:srgbClr val="A7A8AA"/>
      </a:lt2>
      <a:accent1>
        <a:srgbClr val="007398"/>
      </a:accent1>
      <a:accent2>
        <a:srgbClr val="FF8200"/>
      </a:accent2>
      <a:accent3>
        <a:srgbClr val="53565A"/>
      </a:accent3>
      <a:accent4>
        <a:srgbClr val="00966C"/>
      </a:accent4>
      <a:accent5>
        <a:srgbClr val="41B6E6"/>
      </a:accent5>
      <a:accent6>
        <a:srgbClr val="CBC793"/>
      </a:accent6>
      <a:hlink>
        <a:srgbClr val="007398"/>
      </a:hlink>
      <a:folHlink>
        <a:srgbClr val="FF82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100" dirty="0" err="1" smtClean="0">
            <a:solidFill>
              <a:schemeClr val="tx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Elsevier_default">
    <a:dk1>
      <a:srgbClr val="53565A"/>
    </a:dk1>
    <a:lt1>
      <a:sysClr val="window" lastClr="FFFFFF"/>
    </a:lt1>
    <a:dk2>
      <a:srgbClr val="FF8200"/>
    </a:dk2>
    <a:lt2>
      <a:srgbClr val="A7A8AA"/>
    </a:lt2>
    <a:accent1>
      <a:srgbClr val="007398"/>
    </a:accent1>
    <a:accent2>
      <a:srgbClr val="FF8200"/>
    </a:accent2>
    <a:accent3>
      <a:srgbClr val="53565A"/>
    </a:accent3>
    <a:accent4>
      <a:srgbClr val="00966C"/>
    </a:accent4>
    <a:accent5>
      <a:srgbClr val="41B6E6"/>
    </a:accent5>
    <a:accent6>
      <a:srgbClr val="CBC793"/>
    </a:accent6>
    <a:hlink>
      <a:srgbClr val="007398"/>
    </a:hlink>
    <a:folHlink>
      <a:srgbClr val="FF82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15DCDC76E5A47A176FB52CE6ED02E" ma:contentTypeVersion="1" ma:contentTypeDescription="Create a new document." ma:contentTypeScope="" ma:versionID="595b1facca9e5cb9707c1ffef65eb2e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d6e3d604101a5d093af696c7f54afe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0636EB-6CD3-4E49-A514-373E3E7477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4FD396-7CC6-4B8B-833E-64A7BBC7BEC0}">
  <ds:schemaRefs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5EF00F91-AC01-4F42-97AE-BC6EEC694C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12177</TotalTime>
  <Words>2778</Words>
  <Application>Microsoft Office PowerPoint</Application>
  <PresentationFormat>如螢幕大小 (4:3)</PresentationFormat>
  <Paragraphs>536</Paragraphs>
  <Slides>63</Slides>
  <Notes>11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63</vt:i4>
      </vt:variant>
    </vt:vector>
  </HeadingPairs>
  <TitlesOfParts>
    <vt:vector size="64" baseType="lpstr">
      <vt:lpstr>Elsevier Title Slides</vt:lpstr>
      <vt:lpstr>使用Reaxys精準搜尋關鍵數據， 節省查找時間</vt:lpstr>
      <vt:lpstr>目次</vt:lpstr>
      <vt:lpstr>PowerPoint 簡報</vt:lpstr>
      <vt:lpstr>PowerPoint 簡報</vt:lpstr>
      <vt:lpstr>What in Reaxys？</vt:lpstr>
      <vt:lpstr>What in Reaxys？</vt:lpstr>
      <vt:lpstr>Reaxys的資料結構</vt:lpstr>
      <vt:lpstr>PowerPoint 簡報</vt:lpstr>
      <vt:lpstr>PowerPoint 簡報</vt:lpstr>
      <vt:lpstr>繪圖搜索介面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McT</dc:creator>
  <cp:lastModifiedBy>admin</cp:lastModifiedBy>
  <cp:revision>377</cp:revision>
  <cp:lastPrinted>2018-04-20T11:15:04Z</cp:lastPrinted>
  <dcterms:created xsi:type="dcterms:W3CDTF">2014-04-04T18:39:02Z</dcterms:created>
  <dcterms:modified xsi:type="dcterms:W3CDTF">2018-12-11T06:35:18Z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0x010100B7815DCDC76E5A47A176FB52CE6ED02E</vt:lpwstr>
  </property>
</Properties>
</file>